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8" r:id="rId1"/>
  </p:sldMasterIdLst>
  <p:notesMasterIdLst>
    <p:notesMasterId r:id="rId28"/>
  </p:notes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80" r:id="rId9"/>
    <p:sldId id="283" r:id="rId10"/>
    <p:sldId id="281" r:id="rId11"/>
    <p:sldId id="279" r:id="rId12"/>
    <p:sldId id="266" r:id="rId13"/>
    <p:sldId id="284" r:id="rId14"/>
    <p:sldId id="274" r:id="rId15"/>
    <p:sldId id="275" r:id="rId16"/>
    <p:sldId id="286" r:id="rId17"/>
    <p:sldId id="285" r:id="rId18"/>
    <p:sldId id="264" r:id="rId19"/>
    <p:sldId id="276" r:id="rId20"/>
    <p:sldId id="278" r:id="rId21"/>
    <p:sldId id="290" r:id="rId22"/>
    <p:sldId id="277" r:id="rId23"/>
    <p:sldId id="289" r:id="rId24"/>
    <p:sldId id="282" r:id="rId25"/>
    <p:sldId id="272" r:id="rId26"/>
    <p:sldId id="273" r:id="rId27"/>
  </p:sldIdLst>
  <p:sldSz cx="12192000" cy="6858000"/>
  <p:notesSz cx="6858000" cy="9144000"/>
  <p:embeddedFontLst>
    <p:embeddedFont>
      <p:font typeface="Impact" panose="020B0806030902050204" pitchFamily="34" charset="0"/>
      <p:regular r:id="rId29"/>
    </p:embeddedFont>
    <p:embeddedFont>
      <p:font typeface="Proxima Nova" panose="020B0604020202020204" charset="0"/>
      <p:regular r:id="rId30"/>
      <p:bold r:id="rId31"/>
      <p:italic r:id="rId32"/>
      <p:boldItalic r:id="rId33"/>
    </p:embeddedFont>
    <p:embeddedFont>
      <p:font typeface="Roboto" panose="020B0604020202020204" charset="0"/>
      <p:regular r:id="rId34"/>
      <p:bold r:id="rId35"/>
      <p:italic r:id="rId36"/>
      <p:boldItalic r:id="rId37"/>
    </p:embeddedFont>
    <p:embeddedFont>
      <p:font typeface="Calibri" panose="020F0502020204030204" pitchFamily="34" charset="0"/>
      <p:regular r:id="rId38"/>
      <p:bold r:id="rId39"/>
      <p:italic r:id="rId40"/>
      <p:boldItalic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Нилов Павел Геннадьевич" initials="НПГ" lastIdx="0" clrIdx="0">
    <p:extLst>
      <p:ext uri="{19B8F6BF-5375-455C-9EA6-DF929625EA0E}">
        <p15:presenceInfo xmlns:p15="http://schemas.microsoft.com/office/powerpoint/2012/main" userId="S-1-5-21-409874380-3558779582-2890698485-32843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9" d="100"/>
          <a:sy n="109" d="100"/>
        </p:scale>
        <p:origin x="636" y="120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1.fntdata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42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1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otus.ru/polls/63037/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Times New Roman"/>
                <a:buNone/>
              </a:pPr>
              <a:t>1</a:t>
            </a:fld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5" name="Google Shape;16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66" name="Google Shape;16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0221c83b6d_0_8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50" name="Google Shape;250;g10221c83b6d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0221c83b6d_0_8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50" name="Google Shape;250;g10221c83b6d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0221c83b6d_0_9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3" name="Google Shape;263;g10221c83b6d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0221c83b6d_0_9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3" name="Google Shape;263;g10221c83b6d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0221c83b6d_0_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7" name="Google Shape;237;g10221c83b6d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0221c83b6d_0_9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3" name="Google Shape;263;g10221c83b6d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0221c83b6d_0_9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3" name="Google Shape;263;g10221c83b6d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9312546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0221c83b6d_0_9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3" name="Google Shape;263;g10221c83b6d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1035774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0221c83b6d_0_8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50" name="Google Shape;250;g10221c83b6d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0221c83b6d_0_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7" name="Google Shape;237;g10221c83b6d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Times New Roman"/>
                <a:buNone/>
              </a:pPr>
              <a:t>2</a:t>
            </a:fld>
            <a:endParaRPr sz="1400" b="1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5" name="Google Shape;17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76" name="Google Shape;17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0221c83b6d_0_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7" name="Google Shape;237;g10221c83b6d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0221c83b6d_0_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7" name="Google Shape;237;g10221c83b6d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163220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0221c83b6d_0_9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3" name="Google Shape;263;g10221c83b6d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0221c83b6d_0_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7" name="Google Shape;237;g10221c83b6d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6065135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0221c83b6d_0_8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50" name="Google Shape;250;g10221c83b6d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2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Times New Roman"/>
                <a:buNone/>
              </a:pPr>
              <a:t>25</a:t>
            </a:fld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7" name="Google Shape;317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18" name="Google Shape;318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https://otus.ru/polls/63037/</a:t>
            </a:r>
            <a:r>
              <a:rPr lang="en-US"/>
              <a:t> 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6562ce4244_0_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g6562ce4244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755f32e29c_0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7" name="Google Shape;187;g755f32e29c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6556df3048_0_8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Рината попросили в СиТехе ускорить программу в 2-2.5 раза, а если больше, то получит премию. Он заменил лист на ускорил в почти 100 раз.</a:t>
            </a:r>
            <a:endParaRPr/>
          </a:p>
        </p:txBody>
      </p:sp>
      <p:sp>
        <p:nvSpPr>
          <p:cNvPr id="195" name="Google Shape;195;g6556df3048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6" name="Google Shape;20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4" name="Google Shape;224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0221c83b6d_0_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7" name="Google Shape;237;g10221c83b6d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0221c83b6d_0_8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50" name="Google Shape;250;g10221c83b6d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0221c83b6d_0_8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50" name="Google Shape;250;g10221c83b6d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>
  <p:cSld name="Пустой слайд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3">
  <p:cSld name="Code 3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1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1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1" name="Google Shape;91;p11"/>
          <p:cNvSpPr txBox="1">
            <a:spLocks noGrp="1"/>
          </p:cNvSpPr>
          <p:nvPr>
            <p:ph type="body" idx="2"/>
          </p:nvPr>
        </p:nvSpPr>
        <p:spPr>
          <a:xfrm>
            <a:off x="719667" y="1716199"/>
            <a:ext cx="10752667" cy="1445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None/>
              <a:defRPr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2" name="Google Shape;92;p11"/>
          <p:cNvSpPr txBox="1">
            <a:spLocks noGrp="1"/>
          </p:cNvSpPr>
          <p:nvPr>
            <p:ph type="body" idx="3"/>
          </p:nvPr>
        </p:nvSpPr>
        <p:spPr>
          <a:xfrm>
            <a:off x="719138" y="3606800"/>
            <a:ext cx="10753725" cy="2733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4">
  <p:cSld name="Code 4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2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2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6" name="Google Shape;96;p12"/>
          <p:cNvSpPr txBox="1">
            <a:spLocks noGrp="1"/>
          </p:cNvSpPr>
          <p:nvPr>
            <p:ph type="body" idx="2"/>
          </p:nvPr>
        </p:nvSpPr>
        <p:spPr>
          <a:xfrm>
            <a:off x="719138" y="1838036"/>
            <a:ext cx="10753726" cy="4535777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ереход на live-coding">
  <p:cSld name="Переход на live-coding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3"/>
          <p:cNvSpPr txBox="1"/>
          <p:nvPr/>
        </p:nvSpPr>
        <p:spPr>
          <a:xfrm>
            <a:off x="2707893" y="1341406"/>
            <a:ext cx="6776215" cy="3939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0" b="1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LIVE</a:t>
            </a:r>
            <a:endParaRPr sz="25000" b="1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00" name="Google Shape;100;p13"/>
          <p:cNvSpPr txBox="1">
            <a:spLocks noGrp="1"/>
          </p:cNvSpPr>
          <p:nvPr>
            <p:ph type="body" idx="1"/>
          </p:nvPr>
        </p:nvSpPr>
        <p:spPr>
          <a:xfrm>
            <a:off x="0" y="3019425"/>
            <a:ext cx="121920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venir"/>
              <a:buNone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писок литературы">
  <p:cSld name="Список литературы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4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4" name="Google Shape;104;p14"/>
          <p:cNvSpPr txBox="1">
            <a:spLocks noGrp="1"/>
          </p:cNvSpPr>
          <p:nvPr>
            <p:ph type="body" idx="2"/>
          </p:nvPr>
        </p:nvSpPr>
        <p:spPr>
          <a:xfrm>
            <a:off x="719138" y="1818640"/>
            <a:ext cx="10753725" cy="4521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Noto Sans Symbols"/>
              <a:buChar char="▪"/>
              <a:defRPr sz="2000"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Изображение">
  <p:cSld name="Изображение">
    <p:bg>
      <p:bgPr>
        <a:solidFill>
          <a:schemeClr val="lt1"/>
        </a:solid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5"/>
          <p:cNvSpPr>
            <a:spLocks noGrp="1"/>
          </p:cNvSpPr>
          <p:nvPr>
            <p:ph type="pic" idx="2"/>
          </p:nvPr>
        </p:nvSpPr>
        <p:spPr>
          <a:xfrm>
            <a:off x="1" y="1"/>
            <a:ext cx="121920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труктура презентации">
  <p:cSld name="Структура презентации">
    <p:bg>
      <p:bgPr>
        <a:solidFill>
          <a:srgbClr val="FEFEFE"/>
        </a:solid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16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525" y="-2802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6"/>
          <p:cNvSpPr/>
          <p:nvPr/>
        </p:nvSpPr>
        <p:spPr>
          <a:xfrm>
            <a:off x="1490789" y="1864920"/>
            <a:ext cx="3886714" cy="1061885"/>
          </a:xfrm>
          <a:prstGeom prst="homePlate">
            <a:avLst>
              <a:gd name="adj" fmla="val 50000"/>
            </a:avLst>
          </a:prstGeom>
          <a:solidFill>
            <a:srgbClr val="40CDD0"/>
          </a:solidFill>
          <a:ln>
            <a:noFill/>
          </a:ln>
          <a:effectLst>
            <a:outerShdw blurRad="50800" dist="38100" dir="5400000" algn="t" rotWithShape="0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182563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0" name="Google Shape;110;p16"/>
          <p:cNvSpPr/>
          <p:nvPr/>
        </p:nvSpPr>
        <p:spPr>
          <a:xfrm>
            <a:off x="1490788" y="3445248"/>
            <a:ext cx="3886715" cy="1061885"/>
          </a:xfrm>
          <a:prstGeom prst="homePlate">
            <a:avLst>
              <a:gd name="adj" fmla="val 50000"/>
            </a:avLst>
          </a:prstGeom>
          <a:solidFill>
            <a:srgbClr val="83DFE1">
              <a:alpha val="40000"/>
            </a:srgbClr>
          </a:solidFill>
          <a:ln>
            <a:noFill/>
          </a:ln>
          <a:effectLst>
            <a:outerShdw blurRad="50800" dist="38100" dir="5400000" algn="t" rotWithShape="0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18256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1" name="Google Shape;111;p16"/>
          <p:cNvSpPr/>
          <p:nvPr/>
        </p:nvSpPr>
        <p:spPr>
          <a:xfrm>
            <a:off x="1479660" y="5025576"/>
            <a:ext cx="3886715" cy="1061885"/>
          </a:xfrm>
          <a:prstGeom prst="homePlate">
            <a:avLst>
              <a:gd name="adj" fmla="val 50000"/>
            </a:avLst>
          </a:prstGeom>
          <a:solidFill>
            <a:srgbClr val="83DFE1">
              <a:alpha val="40000"/>
            </a:srgbClr>
          </a:solidFill>
          <a:ln>
            <a:noFill/>
          </a:ln>
          <a:effectLst>
            <a:outerShdw blurRad="50800" dist="38100" dir="5400000" algn="t" rotWithShape="0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18256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2" name="Google Shape;112;p16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3" name="Google Shape;113;p16"/>
          <p:cNvSpPr txBox="1">
            <a:spLocks noGrp="1"/>
          </p:cNvSpPr>
          <p:nvPr>
            <p:ph type="body" idx="2"/>
          </p:nvPr>
        </p:nvSpPr>
        <p:spPr>
          <a:xfrm>
            <a:off x="6017342" y="1864920"/>
            <a:ext cx="5456048" cy="29934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Calibri"/>
              <a:buAutoNum type="arabicPeriod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4" name="Google Shape;114;p16"/>
          <p:cNvSpPr txBox="1">
            <a:spLocks noGrp="1"/>
          </p:cNvSpPr>
          <p:nvPr>
            <p:ph type="body" idx="3"/>
          </p:nvPr>
        </p:nvSpPr>
        <p:spPr>
          <a:xfrm>
            <a:off x="1589088" y="2058988"/>
            <a:ext cx="3343130" cy="665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5" name="Google Shape;115;p16"/>
          <p:cNvSpPr txBox="1">
            <a:spLocks noGrp="1"/>
          </p:cNvSpPr>
          <p:nvPr>
            <p:ph type="body" idx="4"/>
          </p:nvPr>
        </p:nvSpPr>
        <p:spPr>
          <a:xfrm>
            <a:off x="1589088" y="3643610"/>
            <a:ext cx="3343130" cy="665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6" name="Google Shape;116;p16"/>
          <p:cNvSpPr txBox="1">
            <a:spLocks noGrp="1"/>
          </p:cNvSpPr>
          <p:nvPr>
            <p:ph type="body" idx="5"/>
          </p:nvPr>
        </p:nvSpPr>
        <p:spPr>
          <a:xfrm>
            <a:off x="1589088" y="5223937"/>
            <a:ext cx="3343130" cy="665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82">
          <p15:clr>
            <a:srgbClr val="FBAE40"/>
          </p15:clr>
        </p15:guide>
        <p15:guide id="2" orient="horz" pos="686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списка">
  <p:cSld name="Два списка">
    <p:bg>
      <p:bgPr>
        <a:solidFill>
          <a:srgbClr val="FEFEFE"/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17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525" y="-2802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7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0" name="Google Shape;120;p17"/>
          <p:cNvSpPr txBox="1">
            <a:spLocks noGrp="1"/>
          </p:cNvSpPr>
          <p:nvPr>
            <p:ph type="body" idx="2"/>
          </p:nvPr>
        </p:nvSpPr>
        <p:spPr>
          <a:xfrm>
            <a:off x="719666" y="1911102"/>
            <a:ext cx="4988407" cy="4360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1" name="Google Shape;121;p17"/>
          <p:cNvSpPr txBox="1">
            <a:spLocks noGrp="1"/>
          </p:cNvSpPr>
          <p:nvPr>
            <p:ph type="body" idx="3"/>
          </p:nvPr>
        </p:nvSpPr>
        <p:spPr>
          <a:xfrm>
            <a:off x="6460595" y="1911102"/>
            <a:ext cx="4988407" cy="4360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82">
          <p15:clr>
            <a:srgbClr val="FBAE40"/>
          </p15:clr>
        </p15:guide>
        <p15:guide id="2" orient="horz" pos="686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крывающий и контакты">
  <p:cSld name="Закрывающий и контакты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8"/>
          <p:cNvSpPr/>
          <p:nvPr/>
        </p:nvSpPr>
        <p:spPr>
          <a:xfrm>
            <a:off x="-1" y="4656359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18"/>
          <p:cNvSpPr/>
          <p:nvPr/>
        </p:nvSpPr>
        <p:spPr>
          <a:xfrm>
            <a:off x="0" y="3425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18"/>
          <p:cNvSpPr/>
          <p:nvPr/>
        </p:nvSpPr>
        <p:spPr>
          <a:xfrm>
            <a:off x="3453176" y="5102164"/>
            <a:ext cx="1390823" cy="1391505"/>
          </a:xfrm>
          <a:prstGeom prst="ellipse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8"/>
              <a:buFont typeface="Times New Roman"/>
              <a:buNone/>
            </a:pPr>
            <a:endParaRPr sz="1758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27" name="Google Shape;127;p18"/>
          <p:cNvSpPr txBox="1">
            <a:spLocks noGrp="1"/>
          </p:cNvSpPr>
          <p:nvPr>
            <p:ph type="body" idx="1"/>
          </p:nvPr>
        </p:nvSpPr>
        <p:spPr>
          <a:xfrm>
            <a:off x="0" y="2941319"/>
            <a:ext cx="12191279" cy="636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16"/>
              <a:buFont typeface="Arial"/>
              <a:buNone/>
              <a:defRPr sz="3516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8" name="Google Shape;128;p18"/>
          <p:cNvSpPr>
            <a:spLocks noGrp="1"/>
          </p:cNvSpPr>
          <p:nvPr>
            <p:ph type="pic" idx="2"/>
          </p:nvPr>
        </p:nvSpPr>
        <p:spPr>
          <a:xfrm>
            <a:off x="3480883" y="5120636"/>
            <a:ext cx="1300002" cy="1373033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9" name="Google Shape;129;p18"/>
          <p:cNvSpPr txBox="1">
            <a:spLocks noGrp="1"/>
          </p:cNvSpPr>
          <p:nvPr>
            <p:ph type="body" idx="3"/>
          </p:nvPr>
        </p:nvSpPr>
        <p:spPr>
          <a:xfrm>
            <a:off x="5221032" y="5034486"/>
            <a:ext cx="6555332" cy="522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  <a:defRPr sz="3164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0" name="Google Shape;130;p18"/>
          <p:cNvSpPr txBox="1">
            <a:spLocks noGrp="1"/>
          </p:cNvSpPr>
          <p:nvPr>
            <p:ph type="body" idx="4"/>
          </p:nvPr>
        </p:nvSpPr>
        <p:spPr>
          <a:xfrm>
            <a:off x="5221032" y="5590125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1" name="Google Shape;131;p18"/>
          <p:cNvSpPr txBox="1">
            <a:spLocks noGrp="1"/>
          </p:cNvSpPr>
          <p:nvPr>
            <p:ph type="body" idx="5"/>
          </p:nvPr>
        </p:nvSpPr>
        <p:spPr>
          <a:xfrm>
            <a:off x="5221032" y="5935296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2" name="Google Shape;132;p18"/>
          <p:cNvSpPr txBox="1">
            <a:spLocks noGrp="1"/>
          </p:cNvSpPr>
          <p:nvPr>
            <p:ph type="body" idx="6"/>
          </p:nvPr>
        </p:nvSpPr>
        <p:spPr>
          <a:xfrm>
            <a:off x="5221032" y="6269802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_Заголовок и подзаголовок">
  <p:cSld name="10_Заголовок и подзаголовок">
    <p:bg>
      <p:bgPr>
        <a:solidFill>
          <a:srgbClr val="FEFEFE"/>
        </a:solid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25276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9"/>
          <p:cNvSpPr/>
          <p:nvPr/>
        </p:nvSpPr>
        <p:spPr>
          <a:xfrm>
            <a:off x="-1" y="4627784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6" name="Google Shape;136;p19" descr="Пользователь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6957" y="5716005"/>
            <a:ext cx="362003" cy="3620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9" descr="Пользователь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6957" y="6238478"/>
            <a:ext cx="362003" cy="362003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9"/>
          <p:cNvSpPr/>
          <p:nvPr/>
        </p:nvSpPr>
        <p:spPr>
          <a:xfrm>
            <a:off x="0" y="-15336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9" name="Google Shape;139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96663" y="411079"/>
            <a:ext cx="2198673" cy="971801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19"/>
          <p:cNvSpPr txBox="1">
            <a:spLocks noGrp="1"/>
          </p:cNvSpPr>
          <p:nvPr>
            <p:ph type="body" idx="1"/>
          </p:nvPr>
        </p:nvSpPr>
        <p:spPr>
          <a:xfrm>
            <a:off x="0" y="2446645"/>
            <a:ext cx="12191999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1" name="Google Shape;141;p19"/>
          <p:cNvSpPr txBox="1">
            <a:spLocks noGrp="1"/>
          </p:cNvSpPr>
          <p:nvPr>
            <p:ph type="body" idx="2"/>
          </p:nvPr>
        </p:nvSpPr>
        <p:spPr>
          <a:xfrm>
            <a:off x="1" y="3458347"/>
            <a:ext cx="12191999" cy="520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FFFFFF"/>
              </a:buClr>
              <a:buSzPts val="2109"/>
              <a:buNone/>
              <a:defRPr sz="2109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2" name="Google Shape;142;p19"/>
          <p:cNvSpPr txBox="1">
            <a:spLocks noGrp="1"/>
          </p:cNvSpPr>
          <p:nvPr>
            <p:ph type="body" idx="3"/>
          </p:nvPr>
        </p:nvSpPr>
        <p:spPr>
          <a:xfrm>
            <a:off x="662840" y="5738030"/>
            <a:ext cx="8685876" cy="3620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3" name="Google Shape;143;p19"/>
          <p:cNvSpPr txBox="1">
            <a:spLocks noGrp="1"/>
          </p:cNvSpPr>
          <p:nvPr>
            <p:ph type="body" idx="4"/>
          </p:nvPr>
        </p:nvSpPr>
        <p:spPr>
          <a:xfrm>
            <a:off x="653725" y="6261600"/>
            <a:ext cx="8685876" cy="3620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 два блока">
  <p:cSld name="Список подтем">
    <p:bg>
      <p:bgPr>
        <a:solidFill>
          <a:srgbClr val="FEFEFE"/>
        </a:solid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554" y="-13389"/>
            <a:ext cx="12215439" cy="68712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0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25" y="-2802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0"/>
          <p:cNvSpPr/>
          <p:nvPr/>
        </p:nvSpPr>
        <p:spPr>
          <a:xfrm>
            <a:off x="3117554" y="1516010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8" name="Google Shape;148;p20"/>
          <p:cNvSpPr/>
          <p:nvPr/>
        </p:nvSpPr>
        <p:spPr>
          <a:xfrm>
            <a:off x="3117554" y="2489361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9" name="Google Shape;149;p20"/>
          <p:cNvSpPr/>
          <p:nvPr/>
        </p:nvSpPr>
        <p:spPr>
          <a:xfrm>
            <a:off x="3117554" y="3462712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" name="Google Shape;150;p20"/>
          <p:cNvSpPr/>
          <p:nvPr/>
        </p:nvSpPr>
        <p:spPr>
          <a:xfrm>
            <a:off x="3117554" y="4436063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1" name="Google Shape;151;p20"/>
          <p:cNvSpPr/>
          <p:nvPr/>
        </p:nvSpPr>
        <p:spPr>
          <a:xfrm>
            <a:off x="3117554" y="5409413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2" name="Google Shape;152;p20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3" name="Google Shape;153;p20"/>
          <p:cNvSpPr txBox="1">
            <a:spLocks noGrp="1"/>
          </p:cNvSpPr>
          <p:nvPr>
            <p:ph type="body" idx="2"/>
          </p:nvPr>
        </p:nvSpPr>
        <p:spPr>
          <a:xfrm>
            <a:off x="3722687" y="1579563"/>
            <a:ext cx="5292003" cy="715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4" name="Google Shape;154;p20"/>
          <p:cNvSpPr txBox="1">
            <a:spLocks noGrp="1"/>
          </p:cNvSpPr>
          <p:nvPr>
            <p:ph type="body" idx="3"/>
          </p:nvPr>
        </p:nvSpPr>
        <p:spPr>
          <a:xfrm>
            <a:off x="3722687" y="2564725"/>
            <a:ext cx="5292003" cy="715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5" name="Google Shape;155;p20"/>
          <p:cNvSpPr txBox="1">
            <a:spLocks noGrp="1"/>
          </p:cNvSpPr>
          <p:nvPr>
            <p:ph type="body" idx="4"/>
          </p:nvPr>
        </p:nvSpPr>
        <p:spPr>
          <a:xfrm>
            <a:off x="3215067" y="1527871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6" name="Google Shape;156;p20"/>
          <p:cNvSpPr txBox="1">
            <a:spLocks noGrp="1"/>
          </p:cNvSpPr>
          <p:nvPr>
            <p:ph type="body" idx="5"/>
          </p:nvPr>
        </p:nvSpPr>
        <p:spPr>
          <a:xfrm>
            <a:off x="3207074" y="2514641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7" name="Google Shape;157;p20"/>
          <p:cNvSpPr txBox="1">
            <a:spLocks noGrp="1"/>
          </p:cNvSpPr>
          <p:nvPr>
            <p:ph type="body" idx="6"/>
          </p:nvPr>
        </p:nvSpPr>
        <p:spPr>
          <a:xfrm>
            <a:off x="3215960" y="3415230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8" name="Google Shape;158;p20"/>
          <p:cNvSpPr txBox="1">
            <a:spLocks noGrp="1"/>
          </p:cNvSpPr>
          <p:nvPr>
            <p:ph type="body" idx="7"/>
          </p:nvPr>
        </p:nvSpPr>
        <p:spPr>
          <a:xfrm>
            <a:off x="3215067" y="4399832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9" name="Google Shape;159;p20"/>
          <p:cNvSpPr txBox="1">
            <a:spLocks noGrp="1"/>
          </p:cNvSpPr>
          <p:nvPr>
            <p:ph type="body" idx="8"/>
          </p:nvPr>
        </p:nvSpPr>
        <p:spPr>
          <a:xfrm>
            <a:off x="3215067" y="5384355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контакты">
  <p:cSld name="Заголовок и контакты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3"/>
          <p:cNvSpPr/>
          <p:nvPr/>
        </p:nvSpPr>
        <p:spPr>
          <a:xfrm>
            <a:off x="-1" y="4656359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3"/>
          <p:cNvSpPr/>
          <p:nvPr/>
        </p:nvSpPr>
        <p:spPr>
          <a:xfrm>
            <a:off x="0" y="3425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3"/>
          <p:cNvSpPr/>
          <p:nvPr/>
        </p:nvSpPr>
        <p:spPr>
          <a:xfrm>
            <a:off x="3453176" y="5102164"/>
            <a:ext cx="1390823" cy="1391505"/>
          </a:xfrm>
          <a:prstGeom prst="ellipse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8"/>
              <a:buFont typeface="Times New Roman"/>
              <a:buNone/>
            </a:pPr>
            <a:endParaRPr sz="1758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1" name="Google Shape;21;p3"/>
          <p:cNvSpPr txBox="1">
            <a:spLocks noGrp="1"/>
          </p:cNvSpPr>
          <p:nvPr>
            <p:ph type="body" idx="1"/>
          </p:nvPr>
        </p:nvSpPr>
        <p:spPr>
          <a:xfrm>
            <a:off x="0" y="2941319"/>
            <a:ext cx="12191279" cy="636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16"/>
              <a:buFont typeface="Arial"/>
              <a:buNone/>
              <a:defRPr sz="3516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>
            <a:spLocks noGrp="1"/>
          </p:cNvSpPr>
          <p:nvPr>
            <p:ph type="pic" idx="2"/>
          </p:nvPr>
        </p:nvSpPr>
        <p:spPr>
          <a:xfrm>
            <a:off x="3480883" y="5120636"/>
            <a:ext cx="1300002" cy="1373033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body" idx="3"/>
          </p:nvPr>
        </p:nvSpPr>
        <p:spPr>
          <a:xfrm>
            <a:off x="5221032" y="5034486"/>
            <a:ext cx="6555332" cy="522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  <a:defRPr sz="3164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body" idx="4"/>
          </p:nvPr>
        </p:nvSpPr>
        <p:spPr>
          <a:xfrm>
            <a:off x="5221032" y="5590125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body" idx="5"/>
          </p:nvPr>
        </p:nvSpPr>
        <p:spPr>
          <a:xfrm>
            <a:off x="5221032" y="5935296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body" idx="6"/>
          </p:nvPr>
        </p:nvSpPr>
        <p:spPr>
          <a:xfrm>
            <a:off x="5221032" y="6269802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_Заголовок и подзаголовок 1">
  <p:cSld name="10_Заголовок и подзаголовок_1">
    <p:bg>
      <p:bgPr>
        <a:solidFill>
          <a:srgbClr val="FEFEFE"/>
        </a:solidFill>
        <a:effectLst/>
      </p:bgPr>
    </p:bg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1"/>
          <p:cNvSpPr txBox="1">
            <a:spLocks noGrp="1"/>
          </p:cNvSpPr>
          <p:nvPr>
            <p:ph type="title"/>
          </p:nvPr>
        </p:nvSpPr>
        <p:spPr>
          <a:xfrm>
            <a:off x="719667" y="233852"/>
            <a:ext cx="8822100" cy="29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Roboto"/>
              <a:buNone/>
              <a:defRPr sz="2200" b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21"/>
          <p:cNvSpPr txBox="1">
            <a:spLocks noGrp="1"/>
          </p:cNvSpPr>
          <p:nvPr>
            <p:ph type="body" idx="1"/>
          </p:nvPr>
        </p:nvSpPr>
        <p:spPr>
          <a:xfrm>
            <a:off x="719668" y="1089029"/>
            <a:ext cx="10752600" cy="54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Arial"/>
              <a:buNone/>
              <a:defRPr sz="1600" b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111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6pPr>
            <a:lvl7pPr marL="3200400" lvl="6" indent="-3111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7pPr>
            <a:lvl8pPr marL="3657600" lvl="7" indent="-3111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8pPr>
            <a:lvl9pPr marL="4114800" lvl="8" indent="-3111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39">
          <p15:clr>
            <a:srgbClr val="FBAE40"/>
          </p15:clr>
        </p15:guide>
        <p15:guide id="2" orient="horz" pos="482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Карта курса">
  <p:cSld name="Карта курса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4500"/>
              <a:buFont typeface="Impact"/>
              <a:buNone/>
              <a:defRPr sz="4500" b="1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body" idx="2"/>
          </p:nvPr>
        </p:nvSpPr>
        <p:spPr>
          <a:xfrm>
            <a:off x="743998" y="2241317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body" idx="3"/>
          </p:nvPr>
        </p:nvSpPr>
        <p:spPr>
          <a:xfrm>
            <a:off x="1455442" y="2215852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body" idx="4"/>
          </p:nvPr>
        </p:nvSpPr>
        <p:spPr>
          <a:xfrm>
            <a:off x="1307756" y="4631231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body" idx="5"/>
          </p:nvPr>
        </p:nvSpPr>
        <p:spPr>
          <a:xfrm>
            <a:off x="2047094" y="4618499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body" idx="6"/>
          </p:nvPr>
        </p:nvSpPr>
        <p:spPr>
          <a:xfrm>
            <a:off x="4831431" y="3282779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body" idx="7"/>
          </p:nvPr>
        </p:nvSpPr>
        <p:spPr>
          <a:xfrm>
            <a:off x="5570769" y="3270047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body" idx="8"/>
          </p:nvPr>
        </p:nvSpPr>
        <p:spPr>
          <a:xfrm>
            <a:off x="6922470" y="5303950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body" idx="9"/>
          </p:nvPr>
        </p:nvSpPr>
        <p:spPr>
          <a:xfrm>
            <a:off x="7661808" y="5291218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" name="Google Shape;38;p4"/>
          <p:cNvSpPr txBox="1">
            <a:spLocks noGrp="1"/>
          </p:cNvSpPr>
          <p:nvPr>
            <p:ph type="body" idx="13"/>
          </p:nvPr>
        </p:nvSpPr>
        <p:spPr>
          <a:xfrm>
            <a:off x="7474858" y="1545999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" name="Google Shape;39;p4"/>
          <p:cNvSpPr txBox="1">
            <a:spLocks noGrp="1"/>
          </p:cNvSpPr>
          <p:nvPr>
            <p:ph type="body" idx="14"/>
          </p:nvPr>
        </p:nvSpPr>
        <p:spPr>
          <a:xfrm>
            <a:off x="8214196" y="1533267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4"/>
          <p:cNvSpPr/>
          <p:nvPr/>
        </p:nvSpPr>
        <p:spPr>
          <a:xfrm rot="-10128133">
            <a:off x="1013862" y="2547913"/>
            <a:ext cx="2029719" cy="1978047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4"/>
          <p:cNvSpPr/>
          <p:nvPr/>
        </p:nvSpPr>
        <p:spPr>
          <a:xfrm rot="6566080">
            <a:off x="4678081" y="2862401"/>
            <a:ext cx="2306337" cy="2394730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4"/>
          <p:cNvSpPr/>
          <p:nvPr/>
        </p:nvSpPr>
        <p:spPr>
          <a:xfrm rot="-739297">
            <a:off x="7925859" y="3873550"/>
            <a:ext cx="2306337" cy="3163242"/>
          </a:xfrm>
          <a:prstGeom prst="arc">
            <a:avLst>
              <a:gd name="adj1" fmla="val 16712281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4"/>
          <p:cNvSpPr/>
          <p:nvPr/>
        </p:nvSpPr>
        <p:spPr>
          <a:xfrm rot="5400000">
            <a:off x="10588176" y="4714044"/>
            <a:ext cx="1002080" cy="1092133"/>
          </a:xfrm>
          <a:prstGeom prst="arc">
            <a:avLst>
              <a:gd name="adj1" fmla="val 16712281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44;p4"/>
          <p:cNvSpPr/>
          <p:nvPr/>
        </p:nvSpPr>
        <p:spPr>
          <a:xfrm>
            <a:off x="9222388" y="4453625"/>
            <a:ext cx="2407942" cy="1705329"/>
          </a:xfrm>
          <a:prstGeom prst="arc">
            <a:avLst>
              <a:gd name="adj1" fmla="val 16712281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45;p4"/>
          <p:cNvSpPr/>
          <p:nvPr/>
        </p:nvSpPr>
        <p:spPr>
          <a:xfrm rot="9970954">
            <a:off x="9787705" y="2709391"/>
            <a:ext cx="1302202" cy="1756152"/>
          </a:xfrm>
          <a:prstGeom prst="arc">
            <a:avLst>
              <a:gd name="adj1" fmla="val 16712281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4"/>
          <p:cNvSpPr/>
          <p:nvPr/>
        </p:nvSpPr>
        <p:spPr>
          <a:xfrm rot="-6614669">
            <a:off x="9664026" y="3100179"/>
            <a:ext cx="1242877" cy="1009553"/>
          </a:xfrm>
          <a:prstGeom prst="arc">
            <a:avLst>
              <a:gd name="adj1" fmla="val 16712281"/>
              <a:gd name="adj2" fmla="val 54527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4"/>
          <p:cNvSpPr/>
          <p:nvPr/>
        </p:nvSpPr>
        <p:spPr>
          <a:xfrm rot="4766345">
            <a:off x="9630276" y="1761100"/>
            <a:ext cx="794009" cy="1697545"/>
          </a:xfrm>
          <a:prstGeom prst="arc">
            <a:avLst>
              <a:gd name="adj1" fmla="val 16712281"/>
              <a:gd name="adj2" fmla="val 54527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Маршрут вебинара">
  <p:cSld name="Маршрут вебинара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5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5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5"/>
          <p:cNvSpPr/>
          <p:nvPr/>
        </p:nvSpPr>
        <p:spPr>
          <a:xfrm>
            <a:off x="2904836" y="1474029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2" name="Google Shape;52;p5"/>
          <p:cNvSpPr/>
          <p:nvPr/>
        </p:nvSpPr>
        <p:spPr>
          <a:xfrm>
            <a:off x="2904834" y="5724238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3" name="Google Shape;53;p5"/>
          <p:cNvSpPr/>
          <p:nvPr/>
        </p:nvSpPr>
        <p:spPr>
          <a:xfrm>
            <a:off x="2904835" y="2890766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4" name="Google Shape;54;p5"/>
          <p:cNvSpPr/>
          <p:nvPr/>
        </p:nvSpPr>
        <p:spPr>
          <a:xfrm>
            <a:off x="2904835" y="4307503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5" name="Google Shape;55;p5"/>
          <p:cNvSpPr/>
          <p:nvPr/>
        </p:nvSpPr>
        <p:spPr>
          <a:xfrm>
            <a:off x="5762332" y="2369703"/>
            <a:ext cx="667329" cy="484371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83DFE1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6" name="Google Shape;56;p5"/>
          <p:cNvSpPr/>
          <p:nvPr/>
        </p:nvSpPr>
        <p:spPr>
          <a:xfrm>
            <a:off x="5762331" y="3786440"/>
            <a:ext cx="667329" cy="484371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83DFE1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7" name="Google Shape;57;p5"/>
          <p:cNvSpPr/>
          <p:nvPr/>
        </p:nvSpPr>
        <p:spPr>
          <a:xfrm>
            <a:off x="5762331" y="5203177"/>
            <a:ext cx="667329" cy="484371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83DFE1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8" name="Google Shape;58;p5"/>
          <p:cNvSpPr txBox="1">
            <a:spLocks noGrp="1"/>
          </p:cNvSpPr>
          <p:nvPr>
            <p:ph type="body" idx="2"/>
          </p:nvPr>
        </p:nvSpPr>
        <p:spPr>
          <a:xfrm>
            <a:off x="3043526" y="1588655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9" name="Google Shape;59;p5"/>
          <p:cNvSpPr txBox="1">
            <a:spLocks noGrp="1"/>
          </p:cNvSpPr>
          <p:nvPr>
            <p:ph type="body" idx="3"/>
          </p:nvPr>
        </p:nvSpPr>
        <p:spPr>
          <a:xfrm>
            <a:off x="3043526" y="3015457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" name="Google Shape;60;p5"/>
          <p:cNvSpPr txBox="1">
            <a:spLocks noGrp="1"/>
          </p:cNvSpPr>
          <p:nvPr>
            <p:ph type="body" idx="4"/>
          </p:nvPr>
        </p:nvSpPr>
        <p:spPr>
          <a:xfrm>
            <a:off x="3043526" y="4437385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" name="Google Shape;61;p5"/>
          <p:cNvSpPr txBox="1">
            <a:spLocks noGrp="1"/>
          </p:cNvSpPr>
          <p:nvPr>
            <p:ph type="body" idx="5"/>
          </p:nvPr>
        </p:nvSpPr>
        <p:spPr>
          <a:xfrm>
            <a:off x="3043526" y="5848929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">
  <p:cSld name="Титульный слайд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6"/>
          <p:cNvSpPr/>
          <p:nvPr/>
        </p:nvSpPr>
        <p:spPr>
          <a:xfrm>
            <a:off x="0" y="-15336"/>
            <a:ext cx="12192000" cy="18810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5" name="Google Shape;65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96663" y="411079"/>
            <a:ext cx="2198673" cy="971801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6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6"/>
          <p:cNvSpPr txBox="1">
            <a:spLocks noGrp="1"/>
          </p:cNvSpPr>
          <p:nvPr>
            <p:ph type="body" idx="1"/>
          </p:nvPr>
        </p:nvSpPr>
        <p:spPr>
          <a:xfrm>
            <a:off x="-2" y="2411267"/>
            <a:ext cx="12192000" cy="1810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">
  <p:cSld name="Разделительный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7"/>
          <p:cNvSpPr/>
          <p:nvPr/>
        </p:nvSpPr>
        <p:spPr>
          <a:xfrm>
            <a:off x="0" y="0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7"/>
          <p:cNvSpPr txBox="1">
            <a:spLocks noGrp="1"/>
          </p:cNvSpPr>
          <p:nvPr>
            <p:ph type="body" idx="1"/>
          </p:nvPr>
        </p:nvSpPr>
        <p:spPr>
          <a:xfrm>
            <a:off x="5099050" y="1675606"/>
            <a:ext cx="1993900" cy="4217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0"/>
              <a:buNone/>
              <a:defRPr sz="25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7"/>
          <p:cNvSpPr txBox="1">
            <a:spLocks noGrp="1"/>
          </p:cNvSpPr>
          <p:nvPr>
            <p:ph type="body" idx="2"/>
          </p:nvPr>
        </p:nvSpPr>
        <p:spPr>
          <a:xfrm>
            <a:off x="0" y="3073400"/>
            <a:ext cx="12192000" cy="7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5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кст и картинка">
  <p:cSld name="Текст и картинка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8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8"/>
          <p:cNvSpPr>
            <a:spLocks noGrp="1"/>
          </p:cNvSpPr>
          <p:nvPr>
            <p:ph type="pic" idx="2"/>
          </p:nvPr>
        </p:nvSpPr>
        <p:spPr>
          <a:xfrm>
            <a:off x="6961188" y="1808163"/>
            <a:ext cx="4375150" cy="4441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Google Shape;77;p8"/>
          <p:cNvSpPr txBox="1">
            <a:spLocks noGrp="1"/>
          </p:cNvSpPr>
          <p:nvPr>
            <p:ph type="body" idx="1"/>
          </p:nvPr>
        </p:nvSpPr>
        <p:spPr>
          <a:xfrm>
            <a:off x="719667" y="1808479"/>
            <a:ext cx="5040000" cy="45313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385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1500"/>
              <a:buFont typeface="Noto Sans Symbols"/>
              <a:buChar char="▪"/>
              <a:defRPr sz="1500"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8"/>
          <p:cNvSpPr txBox="1">
            <a:spLocks noGrp="1"/>
          </p:cNvSpPr>
          <p:nvPr>
            <p:ph type="body" idx="3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1">
  <p:cSld name="Code 1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9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9"/>
          <p:cNvSpPr txBox="1">
            <a:spLocks noGrp="1"/>
          </p:cNvSpPr>
          <p:nvPr>
            <p:ph type="body" idx="1"/>
          </p:nvPr>
        </p:nvSpPr>
        <p:spPr>
          <a:xfrm>
            <a:off x="723600" y="1717040"/>
            <a:ext cx="10744800" cy="4807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30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9"/>
          <p:cNvSpPr txBox="1">
            <a:spLocks noGrp="1"/>
          </p:cNvSpPr>
          <p:nvPr>
            <p:ph type="body" idx="2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2">
  <p:cSld name="Code 2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0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0"/>
          <p:cNvSpPr txBox="1">
            <a:spLocks noGrp="1"/>
          </p:cNvSpPr>
          <p:nvPr>
            <p:ph type="body" idx="1"/>
          </p:nvPr>
        </p:nvSpPr>
        <p:spPr>
          <a:xfrm>
            <a:off x="723599" y="1605280"/>
            <a:ext cx="6960000" cy="4919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30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6" name="Google Shape;86;p10"/>
          <p:cNvSpPr txBox="1">
            <a:spLocks noGrp="1"/>
          </p:cNvSpPr>
          <p:nvPr>
            <p:ph type="body" idx="2"/>
          </p:nvPr>
        </p:nvSpPr>
        <p:spPr>
          <a:xfrm>
            <a:off x="8032376" y="1605280"/>
            <a:ext cx="3439957" cy="4919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1700"/>
              <a:buFont typeface="Noto Sans Symbols"/>
              <a:buNone/>
              <a:defRPr sz="1700"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7" name="Google Shape;87;p10"/>
          <p:cNvSpPr txBox="1">
            <a:spLocks noGrp="1"/>
          </p:cNvSpPr>
          <p:nvPr>
            <p:ph type="body" idx="3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49" y="365001"/>
            <a:ext cx="10515502" cy="1326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94"/>
              <a:buFont typeface="Calibri"/>
              <a:buNone/>
              <a:defRPr sz="309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49" y="1826122"/>
            <a:ext cx="10515502" cy="4350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3631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3572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88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0899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0899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49" y="6356821"/>
            <a:ext cx="2743563" cy="365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328" y="6356821"/>
            <a:ext cx="4115344" cy="365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188" y="6356821"/>
            <a:ext cx="2743563" cy="365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ru-ru/dotnet/api/system.collections.ilist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Relationship Id="rId4" Type="http://schemas.openxmlformats.org/officeDocument/2006/relationships/hyperlink" Target="https://learn.microsoft.com/ru-ru/dotnet/api/system.collections.ienumerable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dotnet/api/system.array?view=net-8.0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ru-ru/dotnet/api/system.collections.generic.list-1?view=net-8.0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ru-ru/dotnet/api/system.collections.generic.linkedlist-1?view=net-8.0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2"/>
          <p:cNvSpPr/>
          <p:nvPr/>
        </p:nvSpPr>
        <p:spPr>
          <a:xfrm>
            <a:off x="0" y="0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0" name="Google Shape;170;p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96663" y="1941019"/>
            <a:ext cx="2198673" cy="971801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2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22"/>
          <p:cNvSpPr/>
          <p:nvPr/>
        </p:nvSpPr>
        <p:spPr>
          <a:xfrm>
            <a:off x="54557" y="2669970"/>
            <a:ext cx="12082887" cy="1296154"/>
          </a:xfrm>
          <a:prstGeom prst="roundRect">
            <a:avLst>
              <a:gd name="adj" fmla="val 60"/>
            </a:avLst>
          </a:prstGeom>
          <a:noFill/>
          <a:ln>
            <a:noFill/>
          </a:ln>
        </p:spPr>
        <p:txBody>
          <a:bodyPr spcFirstLastPara="1" wrap="square" lIns="44975" tIns="22475" rIns="44975" bIns="224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 i="0" u="none" strike="noStrike" cap="none" dirty="0" err="1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Онлайн-образование</a:t>
            </a:r>
            <a:endParaRPr sz="5500" i="0" u="none" strike="noStrike" cap="none" dirty="0">
              <a:solidFill>
                <a:srgbClr val="FFFFFF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0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ru-RU" sz="3600" b="0" i="0" u="none" strike="noStrike" cap="none" dirty="0" smtClean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Массив как объект </a:t>
            </a:r>
            <a:r>
              <a:rPr lang="ru-RU" sz="3600" dirty="0" smtClean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.</a:t>
            </a:r>
            <a:r>
              <a:rPr lang="en-US" sz="3600" dirty="0" smtClean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NET</a:t>
            </a:r>
            <a:endParaRPr sz="3600" b="0" i="0" u="none" strike="noStrike" cap="none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595274" y="1643051"/>
            <a:ext cx="11001452" cy="29854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 latinLnBrk="0"/>
            <a:r>
              <a:rPr lang="ru-RU" sz="2400" dirty="0" smtClean="0"/>
              <a:t>Особенности массивов в рамках </a:t>
            </a:r>
            <a:r>
              <a:rPr lang="en-US" sz="2400" dirty="0" err="1" smtClean="0"/>
              <a:t>.net</a:t>
            </a:r>
            <a:r>
              <a:rPr lang="en-US" sz="2400" dirty="0" smtClean="0"/>
              <a:t>:</a:t>
            </a:r>
          </a:p>
          <a:p>
            <a:pPr marL="457200" indent="-457200" fontAlgn="base" latinLnBrk="0">
              <a:buFont typeface="+mj-lt"/>
              <a:buAutoNum type="arabicPeriod"/>
            </a:pPr>
            <a:r>
              <a:rPr lang="ru-RU" sz="2400" dirty="0" smtClean="0"/>
              <a:t>Любой массив - это ссылочный тип данных.</a:t>
            </a:r>
          </a:p>
          <a:p>
            <a:pPr marL="457200" indent="-457200" fontAlgn="base" latinLnBrk="0">
              <a:buFont typeface="+mj-lt"/>
              <a:buAutoNum type="arabicPeriod"/>
            </a:pPr>
            <a:r>
              <a:rPr lang="ru-RU" sz="2400" dirty="0" smtClean="0"/>
              <a:t>Любой массив унаследован от </a:t>
            </a:r>
            <a:r>
              <a:rPr lang="en-US" sz="2400" dirty="0" smtClean="0"/>
              <a:t>Array.</a:t>
            </a:r>
            <a:endParaRPr lang="ru-RU" sz="2400" dirty="0" smtClean="0"/>
          </a:p>
          <a:p>
            <a:pPr marL="457200" indent="-457200" fontAlgn="base" latinLnBrk="0">
              <a:buFont typeface="+mj-lt"/>
              <a:buAutoNum type="arabicPeriod"/>
            </a:pPr>
            <a:r>
              <a:rPr lang="ru-RU" sz="2400" dirty="0" smtClean="0"/>
              <a:t>Все массивы реализуют</a:t>
            </a:r>
            <a:r>
              <a:rPr lang="en-US" sz="2400" dirty="0" smtClean="0"/>
              <a:t> </a:t>
            </a:r>
            <a:r>
              <a:rPr lang="en-US" sz="2400" dirty="0" err="1" smtClean="0">
                <a:hlinkClick r:id="rId3"/>
              </a:rPr>
              <a:t>IList</a:t>
            </a:r>
            <a:r>
              <a:rPr lang="en-US" sz="2400" dirty="0" smtClean="0"/>
              <a:t>.</a:t>
            </a:r>
            <a:r>
              <a:rPr lang="ru-RU" sz="2400" dirty="0" smtClean="0"/>
              <a:t> Для получения доступа к элементу по индексу.</a:t>
            </a:r>
            <a:endParaRPr lang="en-US" sz="2400" dirty="0" smtClean="0"/>
          </a:p>
          <a:p>
            <a:pPr marL="457200" indent="-457200" fontAlgn="base" latinLnBrk="0">
              <a:buFont typeface="+mj-lt"/>
              <a:buAutoNum type="arabicPeriod"/>
            </a:pPr>
            <a:r>
              <a:rPr lang="ru-RU" sz="2400" dirty="0" smtClean="0"/>
              <a:t>Все массивы реализуют</a:t>
            </a:r>
            <a:r>
              <a:rPr lang="en-US" sz="2400" dirty="0" smtClean="0"/>
              <a:t> </a:t>
            </a:r>
            <a:r>
              <a:rPr lang="en-US" sz="2400" dirty="0" err="1" smtClean="0">
                <a:hlinkClick r:id="rId4"/>
              </a:rPr>
              <a:t>IEnumerable</a:t>
            </a:r>
            <a:r>
              <a:rPr lang="ru-RU" sz="2400" dirty="0" smtClean="0"/>
              <a:t>.</a:t>
            </a:r>
            <a:r>
              <a:rPr lang="en-US" sz="2400" dirty="0" smtClean="0"/>
              <a:t> </a:t>
            </a:r>
            <a:r>
              <a:rPr lang="ru-RU" sz="2400" dirty="0" smtClean="0"/>
              <a:t>Предоставляет </a:t>
            </a:r>
            <a:r>
              <a:rPr lang="ru-RU" sz="2400" dirty="0" err="1" smtClean="0"/>
              <a:t>перечислитель</a:t>
            </a:r>
            <a:r>
              <a:rPr lang="ru-RU" sz="2400" dirty="0" smtClean="0"/>
              <a:t> по коллекции.</a:t>
            </a:r>
          </a:p>
          <a:p>
            <a:pPr fontAlgn="base" latinLnBrk="0"/>
            <a:endParaRPr lang="ru-RU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0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ru-RU" sz="3600" b="0" i="0" u="none" strike="noStrike" cap="none" dirty="0" smtClean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Виды массивов</a:t>
            </a:r>
            <a:endParaRPr sz="3600" b="0" i="0" u="none" strike="noStrike" cap="none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7" name="Рисунок 6" descr="1619155573_38-phonoteka_org-p-fon-dlya-zum-ofis-42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960" y="1714488"/>
            <a:ext cx="11215716" cy="444486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2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lnSpc>
                <a:spcPct val="90000"/>
              </a:lnSpc>
              <a:buClr>
                <a:schemeClr val="dk1"/>
              </a:buClr>
              <a:buSzPts val="3600"/>
            </a:pPr>
            <a:r>
              <a:rPr lang="ru-RU" sz="3600" dirty="0" smtClean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Класс </a:t>
            </a:r>
            <a:r>
              <a:rPr lang="en-US" sz="3600" dirty="0" smtClean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Array</a:t>
            </a:r>
            <a:endParaRPr sz="3600" b="0" i="0" u="none" strike="noStrike" cap="none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" name="Текст 7"/>
          <p:cNvSpPr>
            <a:spLocks noGrp="1"/>
          </p:cNvSpPr>
          <p:nvPr>
            <p:ph type="body" idx="2"/>
          </p:nvPr>
        </p:nvSpPr>
        <p:spPr>
          <a:xfrm>
            <a:off x="719666" y="1484784"/>
            <a:ext cx="10591308" cy="5040560"/>
          </a:xfrm>
        </p:spPr>
        <p:txBody>
          <a:bodyPr/>
          <a:lstStyle/>
          <a:p>
            <a:pPr>
              <a:buNone/>
            </a:pPr>
            <a:r>
              <a:rPr lang="ru-RU" dirty="0" smtClean="0"/>
              <a:t>Описание класса </a:t>
            </a:r>
            <a:r>
              <a:rPr lang="en-US" dirty="0" smtClean="0"/>
              <a:t>Array:</a:t>
            </a:r>
          </a:p>
          <a:p>
            <a:pPr>
              <a:buNone/>
            </a:pPr>
            <a:r>
              <a:rPr lang="en-US" dirty="0" smtClean="0">
                <a:hlinkClick r:id="rId3"/>
              </a:rPr>
              <a:t>https://learn.microsoft.com/en-us/dotnet/api/system.array?view=net-8.0</a:t>
            </a:r>
            <a:endParaRPr lang="ru-RU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US" dirty="0" smtClean="0"/>
              <a:t>			&lt;T&gt; variable = </a:t>
            </a:r>
            <a:r>
              <a:rPr lang="en-US" dirty="0" err="1" smtClean="0">
                <a:solidFill>
                  <a:schemeClr val="accent6">
                    <a:lumMod val="75000"/>
                  </a:schemeClr>
                </a:solidFill>
              </a:rPr>
              <a:t>Array</a:t>
            </a:r>
            <a:r>
              <a:rPr lang="en-US" dirty="0" err="1" smtClean="0"/>
              <a:t>.</a:t>
            </a:r>
            <a:r>
              <a:rPr lang="en-US" dirty="0" err="1" smtClean="0">
                <a:solidFill>
                  <a:schemeClr val="accent4">
                    <a:lumMod val="75000"/>
                  </a:schemeClr>
                </a:solidFill>
              </a:rPr>
              <a:t>Method</a:t>
            </a:r>
            <a:r>
              <a:rPr lang="en-US" dirty="0" smtClean="0">
                <a:solidFill>
                  <a:schemeClr val="tx1"/>
                </a:solidFill>
              </a:rPr>
              <a:t>(</a:t>
            </a: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</a:rPr>
              <a:t>exemplarOfArray</a:t>
            </a:r>
            <a:r>
              <a:rPr lang="en-US" dirty="0" smtClean="0">
                <a:solidFill>
                  <a:schemeClr val="tx1"/>
                </a:solidFill>
              </a:rPr>
              <a:t>, </a:t>
            </a:r>
            <a:r>
              <a:rPr lang="en-US" dirty="0" smtClean="0">
                <a:solidFill>
                  <a:srgbClr val="00B050"/>
                </a:solidFill>
              </a:rPr>
              <a:t>delegate()</a:t>
            </a:r>
            <a:r>
              <a:rPr lang="en-US" dirty="0" smtClean="0">
                <a:solidFill>
                  <a:schemeClr val="tx1"/>
                </a:solidFill>
              </a:rPr>
              <a:t>);</a:t>
            </a:r>
          </a:p>
          <a:p>
            <a:pPr>
              <a:buNone/>
            </a:pPr>
            <a:endParaRPr lang="ru-RU" dirty="0" smtClean="0"/>
          </a:p>
          <a:p>
            <a:pPr>
              <a:buNone/>
            </a:pPr>
            <a:r>
              <a:rPr lang="ru-RU" dirty="0" smtClean="0"/>
              <a:t>Работа со статическими методами класса </a:t>
            </a:r>
            <a:r>
              <a:rPr lang="en-US" dirty="0" smtClean="0"/>
              <a:t>Array:</a:t>
            </a:r>
          </a:p>
          <a:p>
            <a:pPr marL="558800" indent="-457200">
              <a:buClrTx/>
              <a:buAutoNum type="arabicPeriod"/>
            </a:pPr>
            <a:r>
              <a:rPr lang="ru-RU" dirty="0" smtClean="0"/>
              <a:t>Возвращаемый тип.</a:t>
            </a:r>
          </a:p>
          <a:p>
            <a:pPr marL="558800" indent="-457200">
              <a:buClrTx/>
              <a:buAutoNum type="arabicPeriod"/>
            </a:pPr>
            <a:r>
              <a:rPr lang="ru-RU" dirty="0" smtClean="0"/>
              <a:t>Экземпляр переменной.</a:t>
            </a:r>
          </a:p>
          <a:p>
            <a:pPr marL="558800" indent="-457200">
              <a:buClrTx/>
              <a:buAutoNum type="arabicPeriod"/>
            </a:pPr>
            <a:r>
              <a:rPr lang="ru-RU" dirty="0" smtClean="0"/>
              <a:t>Ключевое слово </a:t>
            </a:r>
            <a:r>
              <a:rPr lang="en-US" dirty="0" smtClean="0"/>
              <a:t>Array.</a:t>
            </a:r>
          </a:p>
          <a:p>
            <a:pPr marL="558800" indent="-457200">
              <a:buClrTx/>
              <a:buAutoNum type="arabicPeriod"/>
            </a:pPr>
            <a:r>
              <a:rPr lang="ru-RU" dirty="0" smtClean="0"/>
              <a:t>Статический метод: </a:t>
            </a:r>
            <a:r>
              <a:rPr lang="en-US" dirty="0" err="1" smtClean="0"/>
              <a:t>ForEach</a:t>
            </a:r>
            <a:r>
              <a:rPr lang="en-US" dirty="0" smtClean="0"/>
              <a:t>(), Sort() etc.</a:t>
            </a:r>
          </a:p>
          <a:p>
            <a:pPr marL="558800" indent="-457200">
              <a:buClrTx/>
              <a:buAutoNum type="arabicPeriod"/>
            </a:pPr>
            <a:r>
              <a:rPr lang="ru-RU" dirty="0" smtClean="0"/>
              <a:t>Экземпляр массива, над которым будет выполняться операция из п.4.</a:t>
            </a:r>
          </a:p>
          <a:p>
            <a:pPr marL="558800" indent="-457200">
              <a:buClrTx/>
              <a:buAutoNum type="arabicPeriod"/>
            </a:pPr>
            <a:r>
              <a:rPr lang="ru-RU" smtClean="0"/>
              <a:t>Делегат-обработчик </a:t>
            </a:r>
            <a:r>
              <a:rPr lang="ru-RU" dirty="0" smtClean="0"/>
              <a:t>массива.</a:t>
            </a:r>
          </a:p>
          <a:p>
            <a:pPr marL="558800" indent="-457200">
              <a:buAutoNum type="arabicPeriod"/>
            </a:pPr>
            <a:endParaRPr lang="en-US" dirty="0" smtClean="0"/>
          </a:p>
          <a:p>
            <a:pPr>
              <a:buNone/>
            </a:pPr>
            <a:endParaRPr lang="ru-RU" dirty="0"/>
          </a:p>
        </p:txBody>
      </p:sp>
      <p:sp>
        <p:nvSpPr>
          <p:cNvPr id="3" name="Овал 2"/>
          <p:cNvSpPr/>
          <p:nvPr/>
        </p:nvSpPr>
        <p:spPr>
          <a:xfrm>
            <a:off x="2567608" y="2420888"/>
            <a:ext cx="576064" cy="61961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3600" dirty="0" smtClean="0"/>
              <a:t>1</a:t>
            </a:r>
            <a:endParaRPr lang="ru-RU" sz="3600" dirty="0"/>
          </a:p>
        </p:txBody>
      </p:sp>
      <p:sp>
        <p:nvSpPr>
          <p:cNvPr id="6" name="Овал 5"/>
          <p:cNvSpPr/>
          <p:nvPr/>
        </p:nvSpPr>
        <p:spPr>
          <a:xfrm>
            <a:off x="3287688" y="2420888"/>
            <a:ext cx="576064" cy="61961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3600" dirty="0"/>
              <a:t>2</a:t>
            </a:r>
          </a:p>
        </p:txBody>
      </p:sp>
      <p:sp>
        <p:nvSpPr>
          <p:cNvPr id="7" name="Овал 6"/>
          <p:cNvSpPr/>
          <p:nvPr/>
        </p:nvSpPr>
        <p:spPr>
          <a:xfrm>
            <a:off x="4391149" y="2420888"/>
            <a:ext cx="576064" cy="61961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3600" dirty="0"/>
              <a:t>3</a:t>
            </a:r>
          </a:p>
        </p:txBody>
      </p:sp>
      <p:sp>
        <p:nvSpPr>
          <p:cNvPr id="9" name="Овал 8"/>
          <p:cNvSpPr/>
          <p:nvPr/>
        </p:nvSpPr>
        <p:spPr>
          <a:xfrm>
            <a:off x="5146801" y="2420888"/>
            <a:ext cx="576064" cy="61961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3600" dirty="0" smtClean="0"/>
              <a:t>4</a:t>
            </a:r>
            <a:endParaRPr lang="ru-RU" sz="3600" dirty="0"/>
          </a:p>
        </p:txBody>
      </p:sp>
      <p:sp>
        <p:nvSpPr>
          <p:cNvPr id="10" name="Овал 9"/>
          <p:cNvSpPr/>
          <p:nvPr/>
        </p:nvSpPr>
        <p:spPr>
          <a:xfrm>
            <a:off x="6359699" y="2422463"/>
            <a:ext cx="576064" cy="61961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3600" dirty="0" smtClean="0"/>
              <a:t>5</a:t>
            </a:r>
            <a:endParaRPr lang="ru-RU" sz="3600" dirty="0"/>
          </a:p>
        </p:txBody>
      </p:sp>
      <p:sp>
        <p:nvSpPr>
          <p:cNvPr id="11" name="Овал 10"/>
          <p:cNvSpPr/>
          <p:nvPr/>
        </p:nvSpPr>
        <p:spPr>
          <a:xfrm>
            <a:off x="8345474" y="2420888"/>
            <a:ext cx="576064" cy="61961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3600" dirty="0" smtClean="0"/>
              <a:t>6</a:t>
            </a:r>
            <a:endParaRPr lang="ru-RU" sz="3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2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lnSpc>
                <a:spcPct val="90000"/>
              </a:lnSpc>
              <a:buClr>
                <a:schemeClr val="dk1"/>
              </a:buClr>
              <a:buSzPts val="3600"/>
            </a:pPr>
            <a:r>
              <a:rPr lang="ru-RU" sz="3600" b="0" i="0" u="none" strike="noStrike" cap="none" dirty="0" smtClean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Вопросы </a:t>
            </a:r>
            <a:r>
              <a:rPr lang="ru-RU" sz="3600" dirty="0" smtClean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для самопроверки</a:t>
            </a:r>
            <a:endParaRPr sz="3600" b="0" i="0" u="none" strike="noStrike" cap="none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" name="Текст 7"/>
          <p:cNvSpPr>
            <a:spLocks noGrp="1"/>
          </p:cNvSpPr>
          <p:nvPr>
            <p:ph type="body" idx="2"/>
          </p:nvPr>
        </p:nvSpPr>
        <p:spPr>
          <a:xfrm>
            <a:off x="719666" y="1911102"/>
            <a:ext cx="10591308" cy="4360389"/>
          </a:xfrm>
        </p:spPr>
        <p:txBody>
          <a:bodyPr/>
          <a:lstStyle/>
          <a:p>
            <a:pPr marL="558800" indent="-457200">
              <a:buClrTx/>
              <a:buFont typeface="+mj-lt"/>
              <a:buAutoNum type="arabicPeriod"/>
            </a:pPr>
            <a:r>
              <a:rPr lang="ru-RU" dirty="0" smtClean="0"/>
              <a:t>Сколько элементов имеет массив? </a:t>
            </a:r>
            <a:r>
              <a:rPr lang="en-US" dirty="0" err="1" smtClean="0">
                <a:solidFill>
                  <a:schemeClr val="accent1"/>
                </a:solidFill>
              </a:rPr>
              <a:t>int</a:t>
            </a:r>
            <a:r>
              <a:rPr lang="en-US" dirty="0" smtClean="0"/>
              <a:t>[,,] numbers = 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new</a:t>
            </a:r>
            <a:r>
              <a:rPr lang="en-US" dirty="0" smtClean="0"/>
              <a:t> </a:t>
            </a:r>
            <a:r>
              <a:rPr lang="en-US" dirty="0" err="1" smtClean="0">
                <a:solidFill>
                  <a:schemeClr val="accent1"/>
                </a:solidFill>
              </a:rPr>
              <a:t>int</a:t>
            </a:r>
            <a:r>
              <a:rPr lang="en-US" dirty="0" smtClean="0"/>
              <a:t>[3, 2, 3]</a:t>
            </a:r>
            <a:endParaRPr lang="ru-RU" dirty="0" smtClean="0"/>
          </a:p>
          <a:p>
            <a:pPr marL="558800" indent="-457200">
              <a:buClrTx/>
              <a:buFont typeface="+mj-lt"/>
              <a:buAutoNum type="arabicPeriod"/>
            </a:pPr>
            <a:r>
              <a:rPr lang="ru-RU" dirty="0" smtClean="0"/>
              <a:t>Сколько измерений (размерность) имеет следующий массив? </a:t>
            </a:r>
            <a:r>
              <a:rPr lang="en-US" dirty="0" err="1" smtClean="0">
                <a:solidFill>
                  <a:schemeClr val="accent1"/>
                </a:solidFill>
              </a:rPr>
              <a:t>int</a:t>
            </a:r>
            <a:r>
              <a:rPr lang="en-US" dirty="0" smtClean="0"/>
              <a:t>[,,] numbers = 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new</a:t>
            </a:r>
            <a:r>
              <a:rPr lang="en-US" dirty="0" smtClean="0"/>
              <a:t> </a:t>
            </a:r>
            <a:r>
              <a:rPr lang="en-US" dirty="0" err="1" smtClean="0">
                <a:solidFill>
                  <a:schemeClr val="accent1"/>
                </a:solidFill>
              </a:rPr>
              <a:t>int</a:t>
            </a:r>
            <a:r>
              <a:rPr lang="en-US" dirty="0" smtClean="0"/>
              <a:t>[3, 2, 3]</a:t>
            </a:r>
            <a:endParaRPr lang="ru-RU" dirty="0" smtClean="0"/>
          </a:p>
          <a:p>
            <a:pPr marL="558800" indent="-457200">
              <a:buClrTx/>
              <a:buFont typeface="+mj-lt"/>
              <a:buAutoNum type="arabicPeriod"/>
            </a:pPr>
            <a:r>
              <a:rPr lang="ru-RU" dirty="0" smtClean="0"/>
              <a:t>Что будет выведено на консоль в результате выполнения следующего кода:</a:t>
            </a:r>
          </a:p>
          <a:p>
            <a:pPr marL="558800" indent="-457200">
              <a:buClrTx/>
              <a:buNone/>
            </a:pPr>
            <a:r>
              <a:rPr lang="ru-RU" dirty="0" smtClean="0"/>
              <a:t>Дан следующий массив:</a:t>
            </a:r>
          </a:p>
          <a:p>
            <a:pPr fontAlgn="base">
              <a:buNone/>
            </a:pPr>
            <a:r>
              <a:rPr lang="en-US" dirty="0" err="1" smtClean="0">
                <a:solidFill>
                  <a:schemeClr val="accent1"/>
                </a:solidFill>
              </a:rPr>
              <a:t>int</a:t>
            </a:r>
            <a:r>
              <a:rPr lang="en-US" dirty="0" smtClean="0"/>
              <a:t>[][] </a:t>
            </a:r>
            <a:r>
              <a:rPr lang="en-US" dirty="0" err="1" smtClean="0"/>
              <a:t>nums</a:t>
            </a:r>
            <a:r>
              <a:rPr lang="en-US" dirty="0" smtClean="0"/>
              <a:t> = new </a:t>
            </a:r>
            <a:r>
              <a:rPr lang="en-US" dirty="0" err="1" smtClean="0">
                <a:solidFill>
                  <a:schemeClr val="accent1"/>
                </a:solidFill>
              </a:rPr>
              <a:t>int</a:t>
            </a:r>
            <a:r>
              <a:rPr lang="en-US" dirty="0" smtClean="0">
                <a:solidFill>
                  <a:schemeClr val="accent1"/>
                </a:solidFill>
              </a:rPr>
              <a:t> </a:t>
            </a:r>
            <a:r>
              <a:rPr lang="en-US" dirty="0" smtClean="0"/>
              <a:t>[3][];</a:t>
            </a:r>
          </a:p>
          <a:p>
            <a:pPr fontAlgn="base">
              <a:buNone/>
            </a:pPr>
            <a:r>
              <a:rPr lang="en-US" dirty="0" err="1" smtClean="0"/>
              <a:t>nums</a:t>
            </a:r>
            <a:r>
              <a:rPr lang="en-US" dirty="0" smtClean="0"/>
              <a:t>[0] = new </a:t>
            </a:r>
            <a:r>
              <a:rPr lang="en-US" dirty="0" err="1" smtClean="0">
                <a:solidFill>
                  <a:schemeClr val="accent1"/>
                </a:solidFill>
              </a:rPr>
              <a:t>int</a:t>
            </a:r>
            <a:r>
              <a:rPr lang="en-US" dirty="0" smtClean="0">
                <a:solidFill>
                  <a:schemeClr val="accent1"/>
                </a:solidFill>
              </a:rPr>
              <a:t> </a:t>
            </a:r>
            <a:r>
              <a:rPr lang="en-US" dirty="0" smtClean="0"/>
              <a:t>[2] { 1, 2 };</a:t>
            </a:r>
          </a:p>
          <a:p>
            <a:pPr fontAlgn="base">
              <a:buNone/>
            </a:pPr>
            <a:r>
              <a:rPr lang="en-US" dirty="0" err="1" smtClean="0"/>
              <a:t>nums</a:t>
            </a:r>
            <a:r>
              <a:rPr lang="en-US" dirty="0" smtClean="0"/>
              <a:t>[1] = new </a:t>
            </a:r>
            <a:r>
              <a:rPr lang="en-US" dirty="0" err="1" smtClean="0">
                <a:solidFill>
                  <a:schemeClr val="accent1"/>
                </a:solidFill>
              </a:rPr>
              <a:t>int</a:t>
            </a:r>
            <a:r>
              <a:rPr lang="en-US" dirty="0" smtClean="0">
                <a:solidFill>
                  <a:schemeClr val="accent1"/>
                </a:solidFill>
              </a:rPr>
              <a:t> </a:t>
            </a:r>
            <a:r>
              <a:rPr lang="en-US" dirty="0" smtClean="0"/>
              <a:t>[3] { 3, 4, 5 }; </a:t>
            </a:r>
          </a:p>
          <a:p>
            <a:pPr fontAlgn="base">
              <a:buNone/>
            </a:pPr>
            <a:r>
              <a:rPr lang="en-US" dirty="0" err="1" smtClean="0"/>
              <a:t>nums</a:t>
            </a:r>
            <a:r>
              <a:rPr lang="en-US" dirty="0" smtClean="0"/>
              <a:t>[2] = new </a:t>
            </a:r>
            <a:r>
              <a:rPr lang="en-US" dirty="0" err="1" smtClean="0">
                <a:solidFill>
                  <a:schemeClr val="accent1"/>
                </a:solidFill>
              </a:rPr>
              <a:t>int</a:t>
            </a:r>
            <a:r>
              <a:rPr lang="en-US" dirty="0" smtClean="0">
                <a:solidFill>
                  <a:schemeClr val="accent1"/>
                </a:solidFill>
              </a:rPr>
              <a:t> </a:t>
            </a:r>
            <a:r>
              <a:rPr lang="en-US" dirty="0" smtClean="0"/>
              <a:t>[5] { 6, 7, 8, 9, 10 };</a:t>
            </a:r>
            <a:endParaRPr lang="ru-RU" dirty="0" smtClean="0"/>
          </a:p>
          <a:p>
            <a:pPr marL="558800" indent="-457200" fontAlgn="base">
              <a:buClrTx/>
              <a:buFont typeface="+mj-lt"/>
              <a:buAutoNum type="arabicPeriod" startAt="4"/>
            </a:pPr>
            <a:r>
              <a:rPr lang="ru-RU" dirty="0" smtClean="0"/>
              <a:t>Каким образом мы можем обратиться к числу 7 в массиве выше?</a:t>
            </a:r>
            <a:endParaRPr lang="en-US" dirty="0" smtClean="0"/>
          </a:p>
          <a:p>
            <a:pPr marL="558800" indent="-457200">
              <a:buClrTx/>
              <a:buFont typeface="+mj-lt"/>
              <a:buAutoNum type="arabicPeriod"/>
            </a:pPr>
            <a:endParaRPr lang="ru-RU" dirty="0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Google Shape;239;p29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29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 dirty="0" err="1" smtClean="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Типы</a:t>
            </a:r>
            <a:r>
              <a:rPr lang="en-US" sz="4500" b="1" dirty="0" smtClean="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 </a:t>
            </a:r>
            <a:r>
              <a:rPr lang="en-US" sz="4500" b="1" dirty="0" err="1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коллекций</a:t>
            </a:r>
            <a:endParaRPr/>
          </a:p>
        </p:txBody>
      </p:sp>
      <p:sp>
        <p:nvSpPr>
          <p:cNvPr id="245" name="Google Shape;245;p29"/>
          <p:cNvSpPr txBox="1">
            <a:spLocks noGrp="1"/>
          </p:cNvSpPr>
          <p:nvPr>
            <p:ph type="sldNum" idx="4294967295"/>
          </p:nvPr>
        </p:nvSpPr>
        <p:spPr>
          <a:xfrm>
            <a:off x="0" y="6600825"/>
            <a:ext cx="348300" cy="1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t>14</a:t>
            </a:fld>
            <a:endParaRPr/>
          </a:p>
        </p:txBody>
      </p:sp>
      <p:sp>
        <p:nvSpPr>
          <p:cNvPr id="246" name="Google Shape;246;p29"/>
          <p:cNvSpPr/>
          <p:nvPr/>
        </p:nvSpPr>
        <p:spPr>
          <a:xfrm>
            <a:off x="2340804" y="5002105"/>
            <a:ext cx="7542000" cy="13260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7" name="Google Shape;247;p29"/>
          <p:cNvSpPr/>
          <p:nvPr/>
        </p:nvSpPr>
        <p:spPr>
          <a:xfrm>
            <a:off x="2691199" y="5311100"/>
            <a:ext cx="69444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Связный список</a:t>
            </a:r>
            <a:endParaRPr sz="3600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" name="Google Shape;243;p29"/>
          <p:cNvSpPr/>
          <p:nvPr/>
        </p:nvSpPr>
        <p:spPr>
          <a:xfrm>
            <a:off x="2340214" y="1571612"/>
            <a:ext cx="7542000" cy="13260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" name="Google Shape;244;p29"/>
          <p:cNvSpPr/>
          <p:nvPr/>
        </p:nvSpPr>
        <p:spPr>
          <a:xfrm>
            <a:off x="2524100" y="1714488"/>
            <a:ext cx="6944400" cy="10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dirty="0" smtClean="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Массив</a:t>
            </a:r>
            <a:endParaRPr sz="36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3" name="Google Shape;288;p35"/>
          <p:cNvSpPr/>
          <p:nvPr/>
        </p:nvSpPr>
        <p:spPr>
          <a:xfrm>
            <a:off x="2340214" y="3246008"/>
            <a:ext cx="7542000" cy="1326000"/>
          </a:xfrm>
          <a:prstGeom prst="rect">
            <a:avLst/>
          </a:prstGeom>
          <a:solidFill>
            <a:srgbClr val="93C47D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" name="Google Shape;244;p29"/>
          <p:cNvSpPr/>
          <p:nvPr/>
        </p:nvSpPr>
        <p:spPr>
          <a:xfrm>
            <a:off x="2524100" y="3429000"/>
            <a:ext cx="6944400" cy="10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dirty="0" smtClean="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Список</a:t>
            </a:r>
            <a:endParaRPr sz="36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2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lnSpc>
                <a:spcPct val="90000"/>
              </a:lnSpc>
              <a:buClr>
                <a:schemeClr val="dk1"/>
              </a:buClr>
              <a:buSzPts val="3600"/>
            </a:pPr>
            <a:r>
              <a:rPr lang="ru-RU" sz="3600" dirty="0" smtClean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Что такое список(</a:t>
            </a:r>
            <a:r>
              <a:rPr lang="en-US" sz="3600" dirty="0" smtClean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List</a:t>
            </a:r>
            <a:r>
              <a:rPr lang="ru-RU" sz="3600" dirty="0" smtClean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)</a:t>
            </a:r>
            <a:r>
              <a:rPr lang="en-US" sz="3600" dirty="0" smtClean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ru-RU" sz="3600" dirty="0" smtClean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и как он устроен?</a:t>
            </a:r>
            <a:endParaRPr sz="3600" b="0" i="0" u="none" strike="noStrike" cap="none" dirty="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" name="Текст 3"/>
          <p:cNvSpPr>
            <a:spLocks noGrp="1"/>
          </p:cNvSpPr>
          <p:nvPr>
            <p:ph type="body" idx="2"/>
          </p:nvPr>
        </p:nvSpPr>
        <p:spPr>
          <a:xfrm>
            <a:off x="719666" y="1911102"/>
            <a:ext cx="10920950" cy="4398218"/>
          </a:xfrm>
        </p:spPr>
        <p:txBody>
          <a:bodyPr/>
          <a:lstStyle/>
          <a:p>
            <a:pPr marL="101600" indent="0">
              <a:buNone/>
            </a:pPr>
            <a:r>
              <a:rPr lang="ru-RU" dirty="0"/>
              <a:t>Объект класса </a:t>
            </a:r>
            <a:r>
              <a:rPr lang="ru-RU" dirty="0" err="1"/>
              <a:t>List</a:t>
            </a:r>
            <a:r>
              <a:rPr lang="ru-RU" dirty="0"/>
              <a:t>&lt;T&gt; представляет строго типизированный список объектов, к которым можно получить доступ по индексу. По факту под капотом у </a:t>
            </a:r>
            <a:r>
              <a:rPr lang="en-US" dirty="0"/>
              <a:t>List – </a:t>
            </a:r>
            <a:r>
              <a:rPr lang="ru-RU" dirty="0"/>
              <a:t>массив.</a:t>
            </a:r>
            <a:endParaRPr lang="en-US" dirty="0"/>
          </a:p>
          <a:p>
            <a:pPr marL="558800" indent="-457200">
              <a:buClrTx/>
              <a:buFont typeface="+mj-lt"/>
              <a:buAutoNum type="arabicPeriod"/>
            </a:pPr>
            <a:r>
              <a:rPr lang="ru-RU" dirty="0" smtClean="0"/>
              <a:t>«Под капотом» </a:t>
            </a:r>
            <a:r>
              <a:rPr lang="en-US" dirty="0" smtClean="0"/>
              <a:t>List </a:t>
            </a:r>
            <a:r>
              <a:rPr lang="ru-RU" dirty="0" smtClean="0"/>
              <a:t>хранит данные как обычный массив.</a:t>
            </a:r>
          </a:p>
          <a:p>
            <a:pPr marL="558800" indent="-457200">
              <a:buClrTx/>
              <a:buFont typeface="+mj-lt"/>
              <a:buAutoNum type="arabicPeriod"/>
            </a:pPr>
            <a:r>
              <a:rPr lang="en-US" dirty="0" smtClean="0"/>
              <a:t>List </a:t>
            </a:r>
            <a:r>
              <a:rPr lang="ru-RU" dirty="0" smtClean="0"/>
              <a:t>более удобен в использовании, потому что:</a:t>
            </a:r>
          </a:p>
          <a:p>
            <a:pPr marL="1016000" lvl="1" indent="-457200">
              <a:buClrTx/>
              <a:buFont typeface="+mj-lt"/>
              <a:buAutoNum type="arabicPeriod"/>
            </a:pPr>
            <a:r>
              <a:rPr lang="ru-RU" dirty="0" smtClean="0"/>
              <a:t>Нет необходимости заранее задавать размер. </a:t>
            </a:r>
          </a:p>
          <a:p>
            <a:pPr marL="1016000" lvl="1" indent="-457200">
              <a:buClrTx/>
              <a:buFont typeface="+mj-lt"/>
              <a:buAutoNum type="arabicPeriod"/>
            </a:pPr>
            <a:r>
              <a:rPr lang="ru-RU" dirty="0" smtClean="0"/>
              <a:t>Имеет место заранее описанный методов для работы с коллекцией.</a:t>
            </a:r>
          </a:p>
          <a:p>
            <a:pPr marL="1016000" lvl="1" indent="-457200">
              <a:buClrTx/>
              <a:buFont typeface="+mj-lt"/>
              <a:buAutoNum type="arabicPeriod"/>
            </a:pPr>
            <a:r>
              <a:rPr lang="ru-RU" dirty="0" smtClean="0"/>
              <a:t>Добавление элемента в список происходит интуитивно понятным способом.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2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lnSpc>
                <a:spcPct val="90000"/>
              </a:lnSpc>
              <a:buClr>
                <a:schemeClr val="dk1"/>
              </a:buClr>
              <a:buSzPts val="3600"/>
            </a:pPr>
            <a:r>
              <a:rPr lang="ru-RU" sz="3600" dirty="0" smtClean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Класс </a:t>
            </a:r>
            <a:r>
              <a:rPr lang="en-US" sz="3600" dirty="0" smtClean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List</a:t>
            </a:r>
            <a:endParaRPr sz="3600" b="0" i="0" u="none" strike="noStrike" cap="none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" name="Текст 7"/>
          <p:cNvSpPr>
            <a:spLocks noGrp="1"/>
          </p:cNvSpPr>
          <p:nvPr>
            <p:ph type="body" idx="2"/>
          </p:nvPr>
        </p:nvSpPr>
        <p:spPr>
          <a:xfrm>
            <a:off x="719666" y="1911102"/>
            <a:ext cx="10591308" cy="4360389"/>
          </a:xfrm>
        </p:spPr>
        <p:txBody>
          <a:bodyPr/>
          <a:lstStyle/>
          <a:p>
            <a:pPr>
              <a:buNone/>
            </a:pPr>
            <a:r>
              <a:rPr lang="ru-RU" dirty="0" smtClean="0"/>
              <a:t>Описание класса </a:t>
            </a:r>
            <a:r>
              <a:rPr lang="en-US" dirty="0" smtClean="0"/>
              <a:t>List:</a:t>
            </a:r>
          </a:p>
          <a:p>
            <a:pPr>
              <a:buNone/>
            </a:pPr>
            <a:r>
              <a:rPr lang="en-US" dirty="0" smtClean="0">
                <a:hlinkClick r:id="rId3"/>
              </a:rPr>
              <a:t>https://learn.microsoft.com/ru-ru/dotnet/api/system.collections.generic.list-1?view=net-8.0</a:t>
            </a:r>
            <a:endParaRPr lang="ru-RU" dirty="0" smtClean="0"/>
          </a:p>
          <a:p>
            <a:pPr>
              <a:buNone/>
            </a:pPr>
            <a:endParaRPr lang="ru-RU" dirty="0" smtClean="0"/>
          </a:p>
          <a:p>
            <a:pPr>
              <a:buNone/>
            </a:pPr>
            <a:r>
              <a:rPr lang="ru-RU" dirty="0" smtClean="0"/>
              <a:t>Методы класса </a:t>
            </a:r>
            <a:r>
              <a:rPr lang="en-US" dirty="0" smtClean="0"/>
              <a:t>List:</a:t>
            </a:r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Добавление элемента в список</a:t>
            </a:r>
            <a:r>
              <a:rPr lang="en-US" dirty="0" smtClean="0"/>
              <a:t> </a:t>
            </a:r>
            <a:r>
              <a:rPr lang="en-US" dirty="0" smtClean="0"/>
              <a:t>(</a:t>
            </a:r>
            <a:r>
              <a:rPr lang="ru-RU" dirty="0" smtClean="0"/>
              <a:t>нюанс производительности на следующем слайде</a:t>
            </a:r>
            <a:r>
              <a:rPr lang="en-US" dirty="0" smtClean="0"/>
              <a:t>)</a:t>
            </a:r>
            <a:endParaRPr lang="en-US" dirty="0" smtClean="0"/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Поиск элемента в списке</a:t>
            </a:r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Вставка элемента в список</a:t>
            </a:r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Удаление элемента списка</a:t>
            </a:r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Сортировка элементов</a:t>
            </a:r>
            <a:endParaRPr lang="en-US" dirty="0" smtClean="0"/>
          </a:p>
          <a:p>
            <a:pPr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75080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2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lnSpc>
                <a:spcPct val="90000"/>
              </a:lnSpc>
              <a:buClr>
                <a:schemeClr val="dk1"/>
              </a:buClr>
              <a:buSzPts val="3600"/>
            </a:pPr>
            <a:r>
              <a:rPr lang="ru-RU" sz="3600" dirty="0" smtClean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Добавление элемента</a:t>
            </a:r>
            <a:endParaRPr sz="3600" b="0" i="0" u="none" strike="noStrike" cap="none" dirty="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1624" y="3140968"/>
            <a:ext cx="6153150" cy="314325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39416" y="1556792"/>
            <a:ext cx="105131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smtClean="0"/>
              <a:t>Для добавления нового элемента необходимо сначала выделить новую область памяти в приложении, соответствующей объему массива, а потом скопировать элемент.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1790465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0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Clr>
                <a:schemeClr val="dk1"/>
              </a:buClr>
              <a:buSzPts val="3600"/>
            </a:pPr>
            <a:r>
              <a:rPr lang="ru-RU" sz="3600" dirty="0" smtClean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Вычислительная сложность в списке</a:t>
            </a:r>
            <a:endParaRPr sz="3600" b="0" i="0" u="none" strike="noStrike" cap="none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595274" y="1643051"/>
            <a:ext cx="11001452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 latinLnBrk="0"/>
            <a:r>
              <a:rPr lang="ru-RU" sz="2400" dirty="0" smtClean="0"/>
              <a:t>Вычислительная сложность массива:</a:t>
            </a:r>
          </a:p>
          <a:p>
            <a:pPr marL="457200" indent="-457200" fontAlgn="base" latinLnBrk="0">
              <a:buFont typeface="+mj-lt"/>
              <a:buAutoNum type="arabicPeriod"/>
            </a:pPr>
            <a:r>
              <a:rPr lang="ru-RU" sz="2400" dirty="0" smtClean="0"/>
              <a:t>Индексация – О(1)</a:t>
            </a:r>
            <a:r>
              <a:rPr lang="en-US" sz="2400" dirty="0" smtClean="0"/>
              <a:t>.</a:t>
            </a:r>
            <a:r>
              <a:rPr lang="ru-RU" sz="2400" dirty="0" smtClean="0"/>
              <a:t> </a:t>
            </a:r>
            <a:endParaRPr lang="en-US" sz="2400" dirty="0" smtClean="0"/>
          </a:p>
          <a:p>
            <a:pPr marL="457200" indent="-457200" fontAlgn="base" latinLnBrk="0">
              <a:buFont typeface="+mj-lt"/>
              <a:buAutoNum type="arabicPeriod"/>
            </a:pPr>
            <a:r>
              <a:rPr lang="ru-RU" sz="2400" dirty="0" smtClean="0"/>
              <a:t>Поиск – О(</a:t>
            </a:r>
            <a:r>
              <a:rPr lang="en-US" sz="2400" dirty="0" smtClean="0"/>
              <a:t>n</a:t>
            </a:r>
            <a:r>
              <a:rPr lang="ru-RU" sz="2400" dirty="0" smtClean="0"/>
              <a:t>). </a:t>
            </a:r>
          </a:p>
          <a:p>
            <a:pPr marL="457200" indent="-457200" fontAlgn="base" latinLnBrk="0">
              <a:buFont typeface="+mj-lt"/>
              <a:buAutoNum type="arabicPeriod"/>
            </a:pPr>
            <a:r>
              <a:rPr lang="ru-RU" sz="2400" dirty="0" smtClean="0"/>
              <a:t>Вставка – О(</a:t>
            </a:r>
            <a:r>
              <a:rPr lang="en-US" sz="2400" dirty="0" smtClean="0"/>
              <a:t>n</a:t>
            </a:r>
            <a:r>
              <a:rPr lang="ru-RU" sz="2400" dirty="0" smtClean="0"/>
              <a:t>).</a:t>
            </a:r>
            <a:r>
              <a:rPr lang="en-US" sz="2400" dirty="0" smtClean="0"/>
              <a:t> </a:t>
            </a:r>
            <a:endParaRPr lang="ru-RU" sz="2400" dirty="0" smtClean="0"/>
          </a:p>
          <a:p>
            <a:pPr marL="457200" indent="-457200" fontAlgn="base" latinLnBrk="0">
              <a:buFont typeface="+mj-lt"/>
              <a:buAutoNum type="arabicPeriod"/>
            </a:pPr>
            <a:r>
              <a:rPr lang="ru-RU" sz="2400" dirty="0" smtClean="0"/>
              <a:t>Удаление – О(</a:t>
            </a:r>
            <a:r>
              <a:rPr lang="en-US" sz="2400" dirty="0" smtClean="0"/>
              <a:t>n</a:t>
            </a:r>
            <a:r>
              <a:rPr lang="ru-RU" sz="2400" dirty="0" smtClean="0"/>
              <a:t>).</a:t>
            </a:r>
          </a:p>
          <a:p>
            <a:pPr fontAlgn="base" latinLnBrk="0"/>
            <a:endParaRPr lang="ru-RU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Google Shape;239;p29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29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 dirty="0" err="1" smtClean="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Типы</a:t>
            </a:r>
            <a:r>
              <a:rPr lang="en-US" sz="4500" b="1" dirty="0" smtClean="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 </a:t>
            </a:r>
            <a:r>
              <a:rPr lang="en-US" sz="4500" b="1" dirty="0" err="1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коллекций</a:t>
            </a:r>
            <a:endParaRPr/>
          </a:p>
        </p:txBody>
      </p:sp>
      <p:sp>
        <p:nvSpPr>
          <p:cNvPr id="245" name="Google Shape;245;p29"/>
          <p:cNvSpPr txBox="1">
            <a:spLocks noGrp="1"/>
          </p:cNvSpPr>
          <p:nvPr>
            <p:ph type="sldNum" idx="4294967295"/>
          </p:nvPr>
        </p:nvSpPr>
        <p:spPr>
          <a:xfrm>
            <a:off x="0" y="6600825"/>
            <a:ext cx="348300" cy="1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t>19</a:t>
            </a:fld>
            <a:endParaRPr/>
          </a:p>
        </p:txBody>
      </p:sp>
      <p:sp>
        <p:nvSpPr>
          <p:cNvPr id="246" name="Google Shape;246;p29"/>
          <p:cNvSpPr/>
          <p:nvPr/>
        </p:nvSpPr>
        <p:spPr>
          <a:xfrm>
            <a:off x="2340214" y="3357562"/>
            <a:ext cx="7542000" cy="13260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" name="Google Shape;243;p29"/>
          <p:cNvSpPr/>
          <p:nvPr/>
        </p:nvSpPr>
        <p:spPr>
          <a:xfrm>
            <a:off x="2340214" y="1571612"/>
            <a:ext cx="7542000" cy="13260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" name="Google Shape;244;p29"/>
          <p:cNvSpPr/>
          <p:nvPr/>
        </p:nvSpPr>
        <p:spPr>
          <a:xfrm>
            <a:off x="2524100" y="1714488"/>
            <a:ext cx="6944400" cy="10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dirty="0" smtClean="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Массив</a:t>
            </a:r>
            <a:endParaRPr sz="36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3" name="Google Shape;288;p35"/>
          <p:cNvSpPr/>
          <p:nvPr/>
        </p:nvSpPr>
        <p:spPr>
          <a:xfrm>
            <a:off x="2340214" y="5214950"/>
            <a:ext cx="7542000" cy="1326000"/>
          </a:xfrm>
          <a:prstGeom prst="rect">
            <a:avLst/>
          </a:prstGeom>
          <a:solidFill>
            <a:srgbClr val="93C47D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" name="Google Shape;244;p29"/>
          <p:cNvSpPr/>
          <p:nvPr/>
        </p:nvSpPr>
        <p:spPr>
          <a:xfrm>
            <a:off x="2524100" y="3429000"/>
            <a:ext cx="6944400" cy="10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dirty="0" smtClean="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Список</a:t>
            </a:r>
            <a:endParaRPr sz="36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5" name="Google Shape;244;p29"/>
          <p:cNvSpPr/>
          <p:nvPr/>
        </p:nvSpPr>
        <p:spPr>
          <a:xfrm>
            <a:off x="2595538" y="5357826"/>
            <a:ext cx="6944400" cy="10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dirty="0" smtClean="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Связный список</a:t>
            </a:r>
            <a:endParaRPr sz="36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3"/>
          <p:cNvSpPr/>
          <p:nvPr/>
        </p:nvSpPr>
        <p:spPr>
          <a:xfrm>
            <a:off x="0" y="0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23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23"/>
          <p:cNvSpPr/>
          <p:nvPr/>
        </p:nvSpPr>
        <p:spPr>
          <a:xfrm>
            <a:off x="54557" y="2080550"/>
            <a:ext cx="12082887" cy="1296154"/>
          </a:xfrm>
          <a:prstGeom prst="roundRect">
            <a:avLst>
              <a:gd name="adj" fmla="val 60"/>
            </a:avLst>
          </a:prstGeom>
          <a:noFill/>
          <a:ln>
            <a:noFill/>
          </a:ln>
        </p:spPr>
        <p:txBody>
          <a:bodyPr spcFirstLastPara="1" wrap="square" lIns="44975" tIns="22475" rIns="44975" bIns="224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922" b="1" i="0" u="none" strike="noStrike" cap="none" dirty="0" err="1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Меня</a:t>
            </a:r>
            <a:r>
              <a:rPr lang="en-US" sz="4922" b="1" i="0" u="none" strike="noStrike" cap="none" dirty="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 </a:t>
            </a:r>
            <a:r>
              <a:rPr lang="en-US" sz="4922" b="1" i="0" u="none" strike="noStrike" cap="none" dirty="0" err="1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хорошо</a:t>
            </a:r>
            <a:r>
              <a:rPr lang="en-US" sz="4922" b="1" i="0" u="none" strike="noStrike" cap="none" dirty="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 </a:t>
            </a:r>
            <a:r>
              <a:rPr lang="en-US" sz="4922" b="1" i="0" u="none" strike="noStrike" cap="none" dirty="0" err="1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видно</a:t>
            </a:r>
            <a:r>
              <a:rPr lang="en-US" sz="4922" b="1" i="0" u="none" strike="noStrike" cap="none" dirty="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 &amp;&amp; </a:t>
            </a:r>
            <a:r>
              <a:rPr lang="en-US" sz="4922" b="1" i="0" u="none" strike="noStrike" cap="none" dirty="0" err="1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слышно</a:t>
            </a:r>
            <a:r>
              <a:rPr lang="en-US" sz="4922" b="1" i="0" u="none" strike="noStrike" cap="none" dirty="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?</a:t>
            </a:r>
            <a:endParaRPr dirty="0"/>
          </a:p>
        </p:txBody>
      </p:sp>
      <p:sp>
        <p:nvSpPr>
          <p:cNvPr id="182" name="Google Shape;182;p23"/>
          <p:cNvSpPr txBox="1"/>
          <p:nvPr/>
        </p:nvSpPr>
        <p:spPr>
          <a:xfrm>
            <a:off x="0" y="3341553"/>
            <a:ext cx="12137444" cy="6491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9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Ставьте	       , если все хорошо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9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Напишите в чат, если есть проблемы</a:t>
            </a:r>
            <a:endParaRPr sz="2109" b="1" i="0" u="none" strike="noStrike" cap="non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p23"/>
          <p:cNvSpPr/>
          <p:nvPr/>
        </p:nvSpPr>
        <p:spPr>
          <a:xfrm>
            <a:off x="5408875" y="3376700"/>
            <a:ext cx="324900" cy="280800"/>
          </a:xfrm>
          <a:prstGeom prst="roundRect">
            <a:avLst>
              <a:gd name="adj" fmla="val 16667"/>
            </a:avLst>
          </a:prstGeom>
          <a:solidFill>
            <a:schemeClr val="lt1">
              <a:alpha val="40000"/>
            </a:scheme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+</a:t>
            </a:r>
            <a:endParaRPr sz="2000" b="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4" name="Google Shape;184;p23"/>
          <p:cNvSpPr txBox="1">
            <a:spLocks noGrp="1"/>
          </p:cNvSpPr>
          <p:nvPr>
            <p:ph type="sldNum" idx="4294967295"/>
          </p:nvPr>
        </p:nvSpPr>
        <p:spPr>
          <a:xfrm>
            <a:off x="0" y="6600825"/>
            <a:ext cx="348300" cy="1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t>2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Google Shape;239;p29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29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ru-RU" sz="4000" b="1" dirty="0" smtClean="0">
                <a:solidFill>
                  <a:srgbClr val="FFFFFF"/>
                </a:solidFill>
                <a:latin typeface="Avenir"/>
                <a:sym typeface="Avenir"/>
              </a:rPr>
              <a:t>Что такое </a:t>
            </a:r>
            <a:r>
              <a:rPr lang="en-US" sz="4000" b="1" dirty="0" err="1" smtClean="0">
                <a:solidFill>
                  <a:srgbClr val="FFFFFF"/>
                </a:solidFill>
                <a:latin typeface="Avenir"/>
                <a:sym typeface="Avenir"/>
              </a:rPr>
              <a:t>LinkedList</a:t>
            </a:r>
            <a:r>
              <a:rPr lang="en-US" sz="4000" b="1" dirty="0" smtClean="0">
                <a:solidFill>
                  <a:srgbClr val="FFFFFF"/>
                </a:solidFill>
                <a:latin typeface="Avenir"/>
                <a:sym typeface="Avenir"/>
              </a:rPr>
              <a:t> </a:t>
            </a:r>
            <a:r>
              <a:rPr lang="ru-RU" sz="4000" b="1" dirty="0" smtClean="0">
                <a:solidFill>
                  <a:srgbClr val="FFFFFF"/>
                </a:solidFill>
                <a:latin typeface="Avenir"/>
                <a:sym typeface="Avenir"/>
              </a:rPr>
              <a:t>и как он устроен?</a:t>
            </a:r>
            <a:endParaRPr sz="1100" dirty="0"/>
          </a:p>
        </p:txBody>
      </p:sp>
      <p:sp>
        <p:nvSpPr>
          <p:cNvPr id="245" name="Google Shape;245;p29"/>
          <p:cNvSpPr txBox="1">
            <a:spLocks noGrp="1"/>
          </p:cNvSpPr>
          <p:nvPr>
            <p:ph type="sldNum" idx="4294967295"/>
          </p:nvPr>
        </p:nvSpPr>
        <p:spPr>
          <a:xfrm>
            <a:off x="0" y="6600825"/>
            <a:ext cx="348300" cy="1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t>20</a:t>
            </a:fld>
            <a:endParaRPr/>
          </a:p>
        </p:txBody>
      </p:sp>
      <p:sp>
        <p:nvSpPr>
          <p:cNvPr id="2" name="TextBox 1"/>
          <p:cNvSpPr txBox="1"/>
          <p:nvPr/>
        </p:nvSpPr>
        <p:spPr>
          <a:xfrm>
            <a:off x="623392" y="1772816"/>
            <a:ext cx="1084887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 smtClean="0"/>
              <a:t>Связный список</a:t>
            </a:r>
            <a:r>
              <a:rPr lang="ru-RU" sz="2400" dirty="0"/>
              <a:t> — базовая динамическая структура данных в информатике, состоящая из узлов, </a:t>
            </a:r>
            <a:r>
              <a:rPr lang="ru-RU" sz="2400" dirty="0" smtClean="0"/>
              <a:t>содержащих</a:t>
            </a:r>
            <a:r>
              <a:rPr lang="en-US" sz="2400" dirty="0" smtClean="0"/>
              <a:t> </a:t>
            </a:r>
            <a:r>
              <a:rPr lang="ru-RU" sz="2400" dirty="0" smtClean="0"/>
              <a:t>данные</a:t>
            </a:r>
            <a:r>
              <a:rPr lang="en-US" sz="2400" dirty="0"/>
              <a:t> </a:t>
            </a:r>
            <a:r>
              <a:rPr lang="ru-RU" sz="2400" dirty="0" smtClean="0"/>
              <a:t>и</a:t>
            </a:r>
            <a:r>
              <a:rPr lang="en-US" sz="2400" dirty="0" smtClean="0"/>
              <a:t> </a:t>
            </a:r>
            <a:r>
              <a:rPr lang="ru-RU" sz="2400" dirty="0" smtClean="0"/>
              <a:t>ссылки</a:t>
            </a:r>
            <a:r>
              <a:rPr lang="en-US" sz="2400" dirty="0"/>
              <a:t> </a:t>
            </a:r>
            <a:r>
              <a:rPr lang="ru-RU" sz="2400" dirty="0" smtClean="0"/>
              <a:t>(«</a:t>
            </a:r>
            <a:r>
              <a:rPr lang="ru-RU" sz="2400" dirty="0"/>
              <a:t>связки</a:t>
            </a:r>
            <a:r>
              <a:rPr lang="ru-RU" sz="2400" dirty="0" smtClean="0"/>
              <a:t>»)</a:t>
            </a:r>
            <a:r>
              <a:rPr lang="en-US" sz="2400" dirty="0" smtClean="0"/>
              <a:t> </a:t>
            </a:r>
            <a:r>
              <a:rPr lang="ru-RU" sz="2400" dirty="0" smtClean="0"/>
              <a:t>на</a:t>
            </a:r>
            <a:r>
              <a:rPr lang="en-US" sz="2400" dirty="0" smtClean="0"/>
              <a:t> </a:t>
            </a:r>
            <a:r>
              <a:rPr lang="ru-RU" sz="2400" dirty="0" smtClean="0"/>
              <a:t>следующий </a:t>
            </a:r>
            <a:r>
              <a:rPr lang="ru-RU" sz="2400" dirty="0"/>
              <a:t>и/или предыдущий узел списка</a:t>
            </a:r>
            <a:r>
              <a:rPr lang="ru-RU" sz="2400" dirty="0" smtClean="0"/>
              <a:t>.</a:t>
            </a:r>
            <a:endParaRPr lang="en-US" sz="2400" dirty="0" smtClean="0"/>
          </a:p>
          <a:p>
            <a:endParaRPr lang="en-US" sz="2400" dirty="0" smtClean="0"/>
          </a:p>
          <a:p>
            <a:r>
              <a:rPr lang="ru-RU" sz="2400" dirty="0" smtClean="0"/>
              <a:t>Приведенная </a:t>
            </a:r>
            <a:r>
              <a:rPr lang="ru-RU" sz="2400" dirty="0"/>
              <a:t>в примере с </a:t>
            </a:r>
            <a:r>
              <a:rPr lang="en-US" sz="2400" dirty="0"/>
              <a:t>List</a:t>
            </a:r>
            <a:r>
              <a:rPr lang="ru-RU" sz="2400" dirty="0" smtClean="0"/>
              <a:t> последовательность будет выглядеть примерно следующим образом.</a:t>
            </a:r>
            <a:endParaRPr lang="ru-RU" sz="2400" dirty="0"/>
          </a:p>
        </p:txBody>
      </p:sp>
      <p:pic>
        <p:nvPicPr>
          <p:cNvPr id="1026" name="Picture 2" descr="undefine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600" y="4797152"/>
            <a:ext cx="7492022" cy="753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Google Shape;239;p29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29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ru-RU" sz="4000" b="1" dirty="0" smtClean="0">
                <a:solidFill>
                  <a:srgbClr val="FFFFFF"/>
                </a:solidFill>
                <a:latin typeface="Avenir"/>
                <a:sym typeface="Avenir"/>
              </a:rPr>
              <a:t>Что такое </a:t>
            </a:r>
            <a:r>
              <a:rPr lang="en-US" sz="4000" b="1" dirty="0" err="1" smtClean="0">
                <a:solidFill>
                  <a:srgbClr val="FFFFFF"/>
                </a:solidFill>
                <a:latin typeface="Avenir"/>
                <a:sym typeface="Avenir"/>
              </a:rPr>
              <a:t>LinkedList</a:t>
            </a:r>
            <a:r>
              <a:rPr lang="en-US" sz="4000" b="1" dirty="0" smtClean="0">
                <a:solidFill>
                  <a:srgbClr val="FFFFFF"/>
                </a:solidFill>
                <a:latin typeface="Avenir"/>
                <a:sym typeface="Avenir"/>
              </a:rPr>
              <a:t> </a:t>
            </a:r>
            <a:r>
              <a:rPr lang="ru-RU" sz="4000" b="1" dirty="0" smtClean="0">
                <a:solidFill>
                  <a:srgbClr val="FFFFFF"/>
                </a:solidFill>
                <a:latin typeface="Avenir"/>
                <a:sym typeface="Avenir"/>
              </a:rPr>
              <a:t>и как он устроен?</a:t>
            </a:r>
            <a:endParaRPr sz="1100" dirty="0"/>
          </a:p>
        </p:txBody>
      </p:sp>
      <p:sp>
        <p:nvSpPr>
          <p:cNvPr id="245" name="Google Shape;245;p29"/>
          <p:cNvSpPr txBox="1">
            <a:spLocks noGrp="1"/>
          </p:cNvSpPr>
          <p:nvPr>
            <p:ph type="sldNum" idx="4294967295"/>
          </p:nvPr>
        </p:nvSpPr>
        <p:spPr>
          <a:xfrm>
            <a:off x="0" y="6600825"/>
            <a:ext cx="348300" cy="1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t>21</a:t>
            </a:fld>
            <a:endParaRPr/>
          </a:p>
        </p:txBody>
      </p:sp>
      <p:sp>
        <p:nvSpPr>
          <p:cNvPr id="2" name="TextBox 1"/>
          <p:cNvSpPr txBox="1"/>
          <p:nvPr/>
        </p:nvSpPr>
        <p:spPr>
          <a:xfrm>
            <a:off x="623392" y="2253054"/>
            <a:ext cx="475252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smtClean="0"/>
              <a:t>Приведенная </a:t>
            </a:r>
            <a:r>
              <a:rPr lang="ru-RU" sz="2000" dirty="0"/>
              <a:t>в примере с </a:t>
            </a:r>
            <a:r>
              <a:rPr lang="en-US" sz="2000" dirty="0"/>
              <a:t>List</a:t>
            </a:r>
            <a:r>
              <a:rPr lang="ru-RU" sz="2000" dirty="0" smtClean="0"/>
              <a:t> последовательность будет выглядеть примерно следующим образом.</a:t>
            </a:r>
            <a:endParaRPr lang="en-US" sz="2000" dirty="0" smtClean="0"/>
          </a:p>
          <a:p>
            <a:r>
              <a:rPr lang="ru-RU" sz="2000" dirty="0" smtClean="0"/>
              <a:t>Это дает преимущество у </a:t>
            </a:r>
            <a:r>
              <a:rPr lang="en-US" sz="2000" dirty="0" err="1" smtClean="0"/>
              <a:t>LinekedList</a:t>
            </a:r>
            <a:r>
              <a:rPr lang="en-US" sz="2000" dirty="0" smtClean="0"/>
              <a:t> </a:t>
            </a:r>
            <a:r>
              <a:rPr lang="ru-RU" sz="2000" dirty="0" smtClean="0"/>
              <a:t>по сравнению с массивами – </a:t>
            </a:r>
            <a:r>
              <a:rPr lang="en-US" sz="2000" dirty="0" err="1" smtClean="0"/>
              <a:t>LinekedList</a:t>
            </a:r>
            <a:r>
              <a:rPr lang="ru-RU" sz="2000" dirty="0" smtClean="0"/>
              <a:t> может заполнить практически всю память доступную приложению.</a:t>
            </a:r>
            <a:endParaRPr lang="ru-RU" sz="2000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1944" y="1916832"/>
            <a:ext cx="5979854" cy="4171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907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2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lnSpc>
                <a:spcPct val="90000"/>
              </a:lnSpc>
              <a:buClr>
                <a:schemeClr val="dk1"/>
              </a:buClr>
              <a:buSzPts val="3600"/>
            </a:pPr>
            <a:r>
              <a:rPr lang="ru-RU" sz="3600" dirty="0" smtClean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Класс </a:t>
            </a:r>
            <a:r>
              <a:rPr lang="en-US" sz="3600" dirty="0" err="1" smtClean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LinkedList</a:t>
            </a:r>
            <a:endParaRPr sz="3600" b="0" i="0" u="none" strike="noStrike" cap="none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" name="Текст 7"/>
          <p:cNvSpPr>
            <a:spLocks noGrp="1"/>
          </p:cNvSpPr>
          <p:nvPr>
            <p:ph type="body" idx="2"/>
          </p:nvPr>
        </p:nvSpPr>
        <p:spPr>
          <a:xfrm>
            <a:off x="719666" y="1911102"/>
            <a:ext cx="10591308" cy="4360389"/>
          </a:xfrm>
        </p:spPr>
        <p:txBody>
          <a:bodyPr/>
          <a:lstStyle/>
          <a:p>
            <a:pPr>
              <a:buNone/>
            </a:pPr>
            <a:r>
              <a:rPr lang="ru-RU" dirty="0" smtClean="0"/>
              <a:t>Описание класса </a:t>
            </a:r>
            <a:r>
              <a:rPr lang="en-US" dirty="0" err="1" smtClean="0"/>
              <a:t>LinkedList</a:t>
            </a:r>
            <a:r>
              <a:rPr lang="en-US" dirty="0" smtClean="0"/>
              <a:t>:</a:t>
            </a:r>
          </a:p>
          <a:p>
            <a:pPr>
              <a:buNone/>
            </a:pPr>
            <a:r>
              <a:rPr lang="en-US" dirty="0" smtClean="0">
                <a:hlinkClick r:id="rId3"/>
              </a:rPr>
              <a:t>https://learn.microsoft.com/ru-ru/dotnet/api/system.collections.generic.linkedlist-1?view=net-8.0</a:t>
            </a:r>
            <a:endParaRPr lang="en-US" dirty="0" smtClean="0"/>
          </a:p>
          <a:p>
            <a:pPr>
              <a:buNone/>
            </a:pPr>
            <a:endParaRPr lang="ru-RU" dirty="0" smtClean="0"/>
          </a:p>
          <a:p>
            <a:pPr>
              <a:buNone/>
            </a:pPr>
            <a:r>
              <a:rPr lang="ru-RU" dirty="0" smtClean="0"/>
              <a:t>Методы класса </a:t>
            </a:r>
            <a:r>
              <a:rPr lang="en-US" dirty="0" err="1" smtClean="0"/>
              <a:t>LinkedList</a:t>
            </a:r>
            <a:r>
              <a:rPr lang="en-US" dirty="0" smtClean="0"/>
              <a:t>:</a:t>
            </a:r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Добавление элемента в связный список</a:t>
            </a:r>
            <a:endParaRPr lang="en-US" dirty="0" smtClean="0"/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Вставка элемента в связный список</a:t>
            </a:r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Удаление элемента связного списка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Google Shape;239;p29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29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000" b="1" dirty="0" err="1" smtClean="0">
                <a:solidFill>
                  <a:srgbClr val="FFFFFF"/>
                </a:solidFill>
                <a:latin typeface="Avenir"/>
                <a:sym typeface="Avenir"/>
              </a:rPr>
              <a:t>LinkedList</a:t>
            </a:r>
            <a:r>
              <a:rPr lang="en-US" sz="4000" b="1" dirty="0" smtClean="0">
                <a:solidFill>
                  <a:srgbClr val="FFFFFF"/>
                </a:solidFill>
                <a:latin typeface="Avenir"/>
                <a:sym typeface="Avenir"/>
              </a:rPr>
              <a:t> </a:t>
            </a:r>
            <a:r>
              <a:rPr lang="ru-RU" sz="4000" b="1" dirty="0" smtClean="0">
                <a:solidFill>
                  <a:srgbClr val="FFFFFF"/>
                </a:solidFill>
                <a:latin typeface="Avenir"/>
                <a:sym typeface="Avenir"/>
              </a:rPr>
              <a:t>в </a:t>
            </a:r>
            <a:r>
              <a:rPr lang="en-US" sz="4000" b="1" dirty="0" err="1" smtClean="0">
                <a:solidFill>
                  <a:srgbClr val="FFFFFF"/>
                </a:solidFill>
                <a:latin typeface="Avenir"/>
                <a:sym typeface="Avenir"/>
              </a:rPr>
              <a:t>.Net</a:t>
            </a:r>
            <a:endParaRPr sz="1100" dirty="0"/>
          </a:p>
        </p:txBody>
      </p:sp>
      <p:sp>
        <p:nvSpPr>
          <p:cNvPr id="245" name="Google Shape;245;p29"/>
          <p:cNvSpPr txBox="1">
            <a:spLocks noGrp="1"/>
          </p:cNvSpPr>
          <p:nvPr>
            <p:ph type="sldNum" idx="4294967295"/>
          </p:nvPr>
        </p:nvSpPr>
        <p:spPr>
          <a:xfrm>
            <a:off x="0" y="6600825"/>
            <a:ext cx="348300" cy="1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t>23</a:t>
            </a:fld>
            <a:endParaRPr/>
          </a:p>
        </p:txBody>
      </p:sp>
      <p:pic>
        <p:nvPicPr>
          <p:cNvPr id="17" name="Рисунок 16" descr="LinkedList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4034" y="2143116"/>
            <a:ext cx="7839621" cy="3643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914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0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ru-RU" sz="3600" b="0" i="0" u="none" strike="noStrike" cap="none" dirty="0" smtClean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Вычислительная сложность в связных списках</a:t>
            </a:r>
            <a:endParaRPr sz="3600" b="0" i="0" u="none" strike="noStrike" cap="none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595274" y="1643051"/>
            <a:ext cx="11001452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 latinLnBrk="0"/>
            <a:r>
              <a:rPr lang="ru-RU" sz="2400" dirty="0" smtClean="0"/>
              <a:t>Вычислительная сложность массива:</a:t>
            </a:r>
          </a:p>
          <a:p>
            <a:pPr marL="457200" indent="-457200" fontAlgn="base" latinLnBrk="0">
              <a:buFont typeface="+mj-lt"/>
              <a:buAutoNum type="arabicPeriod"/>
            </a:pPr>
            <a:r>
              <a:rPr lang="ru-RU" sz="2400" dirty="0" smtClean="0"/>
              <a:t>Индексация – не применимо</a:t>
            </a:r>
            <a:r>
              <a:rPr lang="en-US" sz="2400" dirty="0" smtClean="0"/>
              <a:t>.</a:t>
            </a:r>
            <a:r>
              <a:rPr lang="ru-RU" sz="2400" dirty="0" smtClean="0"/>
              <a:t> </a:t>
            </a:r>
            <a:endParaRPr lang="en-US" sz="2400" dirty="0" smtClean="0"/>
          </a:p>
          <a:p>
            <a:pPr marL="457200" indent="-457200" fontAlgn="base" latinLnBrk="0">
              <a:buFont typeface="+mj-lt"/>
              <a:buAutoNum type="arabicPeriod"/>
            </a:pPr>
            <a:r>
              <a:rPr lang="ru-RU" sz="2400" dirty="0" smtClean="0"/>
              <a:t>Поиск – О(</a:t>
            </a:r>
            <a:r>
              <a:rPr lang="en-US" sz="2400" dirty="0" smtClean="0"/>
              <a:t>n</a:t>
            </a:r>
            <a:r>
              <a:rPr lang="ru-RU" sz="2400" dirty="0" smtClean="0"/>
              <a:t>). </a:t>
            </a:r>
          </a:p>
          <a:p>
            <a:pPr marL="457200" indent="-457200" fontAlgn="base" latinLnBrk="0">
              <a:buFont typeface="+mj-lt"/>
              <a:buAutoNum type="arabicPeriod"/>
            </a:pPr>
            <a:r>
              <a:rPr lang="ru-RU" sz="2400" dirty="0" smtClean="0"/>
              <a:t>Вставка – О(1)</a:t>
            </a:r>
            <a:r>
              <a:rPr lang="en-US" sz="2400" dirty="0" smtClean="0"/>
              <a:t>. </a:t>
            </a:r>
            <a:endParaRPr lang="ru-RU" sz="2400" dirty="0" smtClean="0"/>
          </a:p>
          <a:p>
            <a:pPr marL="457200" indent="-457200" fontAlgn="base" latinLnBrk="0">
              <a:buFont typeface="+mj-lt"/>
              <a:buAutoNum type="arabicPeriod"/>
            </a:pPr>
            <a:r>
              <a:rPr lang="ru-RU" sz="2400" dirty="0" smtClean="0"/>
              <a:t>Удаление – О(1).</a:t>
            </a:r>
          </a:p>
          <a:p>
            <a:pPr fontAlgn="base" latinLnBrk="0"/>
            <a:endParaRPr lang="ru-RU" sz="2000" dirty="0"/>
          </a:p>
        </p:txBody>
      </p:sp>
      <p:pic>
        <p:nvPicPr>
          <p:cNvPr id="61442" name="Picture 2" descr="Ларчик с ценностями. Пять наивных вопросов о банковской ячейке | Аргументы  и Факты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667108" y="3214686"/>
            <a:ext cx="4556904" cy="3026069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" name="Google Shape;320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38"/>
          <p:cNvSpPr/>
          <p:nvPr/>
        </p:nvSpPr>
        <p:spPr>
          <a:xfrm>
            <a:off x="0" y="0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38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38"/>
          <p:cNvSpPr/>
          <p:nvPr/>
        </p:nvSpPr>
        <p:spPr>
          <a:xfrm>
            <a:off x="54557" y="2603123"/>
            <a:ext cx="12082887" cy="1296154"/>
          </a:xfrm>
          <a:prstGeom prst="roundRect">
            <a:avLst>
              <a:gd name="adj" fmla="val 60"/>
            </a:avLst>
          </a:prstGeom>
          <a:noFill/>
          <a:ln>
            <a:noFill/>
          </a:ln>
        </p:spPr>
        <p:txBody>
          <a:bodyPr spcFirstLastPara="1" wrap="square" lIns="44975" tIns="22475" rIns="44975" bIns="224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Заполните, пожалуйста,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опрос о занятии по ссылке в чате</a:t>
            </a:r>
            <a:endParaRPr/>
          </a:p>
        </p:txBody>
      </p:sp>
      <p:sp>
        <p:nvSpPr>
          <p:cNvPr id="324" name="Google Shape;324;p38"/>
          <p:cNvSpPr txBox="1">
            <a:spLocks noGrp="1"/>
          </p:cNvSpPr>
          <p:nvPr>
            <p:ph type="sldNum" idx="4294967295"/>
          </p:nvPr>
        </p:nvSpPr>
        <p:spPr>
          <a:xfrm>
            <a:off x="0" y="6600825"/>
            <a:ext cx="348300" cy="1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t>25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9"/>
          <p:cNvSpPr txBox="1">
            <a:spLocks noGrp="1"/>
          </p:cNvSpPr>
          <p:nvPr>
            <p:ph type="body" idx="1"/>
          </p:nvPr>
        </p:nvSpPr>
        <p:spPr>
          <a:xfrm>
            <a:off x="375" y="1940275"/>
            <a:ext cx="12191400" cy="32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9600" b="0">
                <a:latin typeface="Impact"/>
                <a:ea typeface="Impact"/>
                <a:cs typeface="Impact"/>
                <a:sym typeface="Impact"/>
              </a:rPr>
              <a:t>Ответы на вопросы</a:t>
            </a:r>
            <a:endParaRPr sz="9600" b="0">
              <a:latin typeface="Impact"/>
              <a:ea typeface="Impact"/>
              <a:cs typeface="Impact"/>
              <a:sym typeface="Impact"/>
            </a:endParaRPr>
          </a:p>
          <a:p>
            <a:pPr marL="0" marR="0" lvl="0" indent="0" algn="ctr" rtl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16"/>
              <a:buFont typeface="Arial"/>
              <a:buNone/>
            </a:pPr>
            <a:endParaRPr sz="4800"/>
          </a:p>
        </p:txBody>
      </p:sp>
      <p:sp>
        <p:nvSpPr>
          <p:cNvPr id="331" name="Google Shape;331;p39"/>
          <p:cNvSpPr txBox="1">
            <a:spLocks noGrp="1"/>
          </p:cNvSpPr>
          <p:nvPr>
            <p:ph type="body" idx="3"/>
          </p:nvPr>
        </p:nvSpPr>
        <p:spPr>
          <a:xfrm>
            <a:off x="5221032" y="5212936"/>
            <a:ext cx="6555300" cy="52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</a:pPr>
            <a:r>
              <a:rPr lang="ru-RU" dirty="0" smtClean="0">
                <a:latin typeface="Impact"/>
                <a:ea typeface="Impact"/>
                <a:cs typeface="Impact"/>
                <a:sym typeface="Impact"/>
              </a:rPr>
              <a:t>Нилов Павел</a:t>
            </a:r>
            <a:endParaRPr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332" name="Google Shape;332;p39"/>
          <p:cNvSpPr txBox="1">
            <a:spLocks noGrp="1"/>
          </p:cNvSpPr>
          <p:nvPr>
            <p:ph type="body" idx="4"/>
          </p:nvPr>
        </p:nvSpPr>
        <p:spPr>
          <a:xfrm>
            <a:off x="5220900" y="5735825"/>
            <a:ext cx="6555300" cy="3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</a:pPr>
            <a:r>
              <a:rPr lang="ru-RU" sz="2400" dirty="0" smtClean="0">
                <a:latin typeface="Impact"/>
                <a:ea typeface="Impact"/>
                <a:cs typeface="Impact"/>
                <a:sym typeface="Impact"/>
              </a:rPr>
              <a:t>Преподаватель</a:t>
            </a:r>
            <a:r>
              <a:rPr lang="en-US" sz="2400" dirty="0" smtClean="0">
                <a:latin typeface="Impact"/>
                <a:ea typeface="Impact"/>
                <a:cs typeface="Impact"/>
                <a:sym typeface="Impact"/>
              </a:rPr>
              <a:t> </a:t>
            </a:r>
            <a:r>
              <a:rPr lang="en-US" sz="2400" dirty="0" err="1">
                <a:latin typeface="Impact"/>
                <a:ea typeface="Impact"/>
                <a:cs typeface="Impact"/>
                <a:sym typeface="Impact"/>
              </a:rPr>
              <a:t>курса</a:t>
            </a:r>
            <a:endParaRPr sz="2400">
              <a:latin typeface="Impact"/>
              <a:ea typeface="Impact"/>
              <a:cs typeface="Impact"/>
              <a:sym typeface="Impac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</a:pPr>
            <a:endParaRPr sz="2400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334" name="Google Shape;334;p39"/>
          <p:cNvSpPr txBox="1">
            <a:spLocks noGrp="1"/>
          </p:cNvSpPr>
          <p:nvPr>
            <p:ph type="sldNum" idx="4294967295"/>
          </p:nvPr>
        </p:nvSpPr>
        <p:spPr>
          <a:xfrm>
            <a:off x="0" y="6600825"/>
            <a:ext cx="348300" cy="1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t>26</a:t>
            </a:fld>
            <a:endParaRPr/>
          </a:p>
        </p:txBody>
      </p:sp>
      <p:pic>
        <p:nvPicPr>
          <p:cNvPr id="10" name="Google Shape;201;p25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3381356" y="4929198"/>
            <a:ext cx="1577035" cy="1564476"/>
          </a:xfrm>
          <a:prstGeom prst="rect">
            <a:avLst/>
          </a:prstGeom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2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4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1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В</a:t>
            </a:r>
            <a:r>
              <a:rPr lang="en-US" sz="3600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ключ</a:t>
            </a:r>
            <a:r>
              <a:rPr lang="en-US" sz="3600" b="1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ил камеру - спас занятие!</a:t>
            </a:r>
            <a:endParaRPr/>
          </a:p>
        </p:txBody>
      </p:sp>
      <p:sp>
        <p:nvSpPr>
          <p:cNvPr id="191" name="Google Shape;191;p24"/>
          <p:cNvSpPr txBox="1">
            <a:spLocks noGrp="1"/>
          </p:cNvSpPr>
          <p:nvPr>
            <p:ph type="sldNum" idx="4294967295"/>
          </p:nvPr>
        </p:nvSpPr>
        <p:spPr>
          <a:xfrm>
            <a:off x="0" y="6600825"/>
            <a:ext cx="348300" cy="1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t>3</a:t>
            </a:fld>
            <a:endParaRPr/>
          </a:p>
        </p:txBody>
      </p:sp>
      <p:pic>
        <p:nvPicPr>
          <p:cNvPr id="192" name="Google Shape;192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26034" y="1442278"/>
            <a:ext cx="8539875" cy="4986525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5"/>
          <p:cNvSpPr txBox="1">
            <a:spLocks noGrp="1"/>
          </p:cNvSpPr>
          <p:nvPr>
            <p:ph type="body" idx="1"/>
          </p:nvPr>
        </p:nvSpPr>
        <p:spPr>
          <a:xfrm>
            <a:off x="300" y="1841900"/>
            <a:ext cx="12191400" cy="29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16"/>
              <a:buFont typeface="Arial"/>
              <a:buNone/>
            </a:pPr>
            <a:r>
              <a:rPr lang="en-US" sz="5600" b="0">
                <a:latin typeface="Impact"/>
                <a:ea typeface="Impact"/>
                <a:cs typeface="Impact"/>
                <a:sym typeface="Impact"/>
              </a:rPr>
              <a:t>Основные коллекции: </a:t>
            </a:r>
            <a:endParaRPr sz="5600" b="0">
              <a:latin typeface="Impact"/>
              <a:ea typeface="Impact"/>
              <a:cs typeface="Impact"/>
              <a:sym typeface="Impact"/>
            </a:endParaRPr>
          </a:p>
          <a:p>
            <a:pPr marL="0" marR="0" lvl="0" indent="0" algn="ctr" rtl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16"/>
              <a:buFont typeface="Arial"/>
              <a:buNone/>
            </a:pPr>
            <a:r>
              <a:rPr lang="en-US" sz="5600" b="0">
                <a:latin typeface="Impact"/>
                <a:ea typeface="Impact"/>
                <a:cs typeface="Impact"/>
                <a:sym typeface="Impact"/>
              </a:rPr>
              <a:t>массив, список, связный список</a:t>
            </a:r>
            <a:endParaRPr sz="3200"/>
          </a:p>
        </p:txBody>
      </p:sp>
      <p:sp>
        <p:nvSpPr>
          <p:cNvPr id="198" name="Google Shape;198;p25"/>
          <p:cNvSpPr>
            <a:spLocks noGrp="1"/>
          </p:cNvSpPr>
          <p:nvPr>
            <p:ph type="pic" idx="2"/>
          </p:nvPr>
        </p:nvSpPr>
        <p:spPr>
          <a:xfrm>
            <a:off x="3480883" y="5120636"/>
            <a:ext cx="1299900" cy="13731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703"/>
              </a:spcBef>
              <a:spcAft>
                <a:spcPts val="0"/>
              </a:spcAft>
              <a:buNone/>
            </a:pPr>
            <a:r>
              <a:rPr lang="en-US" dirty="0" err="1"/>
              <a:t>фото</a:t>
            </a:r>
            <a:endParaRPr/>
          </a:p>
        </p:txBody>
      </p:sp>
      <p:sp>
        <p:nvSpPr>
          <p:cNvPr id="199" name="Google Shape;199;p25"/>
          <p:cNvSpPr txBox="1">
            <a:spLocks noGrp="1"/>
          </p:cNvSpPr>
          <p:nvPr>
            <p:ph type="body" idx="3"/>
          </p:nvPr>
        </p:nvSpPr>
        <p:spPr>
          <a:xfrm>
            <a:off x="5221032" y="5212936"/>
            <a:ext cx="6555300" cy="52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</a:pPr>
            <a:r>
              <a:rPr lang="ru-RU" dirty="0" smtClean="0">
                <a:latin typeface="Impact"/>
                <a:ea typeface="Impact"/>
                <a:cs typeface="Impact"/>
                <a:sym typeface="Impact"/>
              </a:rPr>
              <a:t>Нилов Павел</a:t>
            </a:r>
            <a:endParaRPr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200" name="Google Shape;200;p25"/>
          <p:cNvSpPr txBox="1">
            <a:spLocks noGrp="1"/>
          </p:cNvSpPr>
          <p:nvPr>
            <p:ph type="body" idx="4"/>
          </p:nvPr>
        </p:nvSpPr>
        <p:spPr>
          <a:xfrm>
            <a:off x="5220900" y="5735825"/>
            <a:ext cx="6555300" cy="3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</a:pPr>
            <a:r>
              <a:rPr lang="ru-RU" sz="2400" dirty="0" smtClean="0">
                <a:latin typeface="Impact"/>
                <a:ea typeface="Impact"/>
                <a:cs typeface="Impact"/>
                <a:sym typeface="Impact"/>
              </a:rPr>
              <a:t>Преподаватель</a:t>
            </a:r>
            <a:r>
              <a:rPr lang="en-US" sz="2400" dirty="0" smtClean="0">
                <a:latin typeface="Impact"/>
                <a:ea typeface="Impact"/>
                <a:cs typeface="Impact"/>
                <a:sym typeface="Impact"/>
              </a:rPr>
              <a:t> </a:t>
            </a:r>
            <a:r>
              <a:rPr lang="en-US" sz="2400" dirty="0" err="1">
                <a:latin typeface="Impact"/>
                <a:ea typeface="Impact"/>
                <a:cs typeface="Impact"/>
                <a:sym typeface="Impact"/>
              </a:rPr>
              <a:t>курса</a:t>
            </a:r>
            <a:endParaRPr sz="2400"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201" name="Google Shape;201;p25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3381356" y="4929198"/>
            <a:ext cx="1577035" cy="1564476"/>
          </a:xfrm>
          <a:prstGeom prst="rect">
            <a:avLst/>
          </a:prstGeom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sp>
        <p:nvSpPr>
          <p:cNvPr id="202" name="Google Shape;202;p25"/>
          <p:cNvSpPr txBox="1">
            <a:spLocks noGrp="1"/>
          </p:cNvSpPr>
          <p:nvPr>
            <p:ph type="sldNum" idx="4294967295"/>
          </p:nvPr>
        </p:nvSpPr>
        <p:spPr>
          <a:xfrm>
            <a:off x="0" y="6600825"/>
            <a:ext cx="348300" cy="1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t>4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26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26"/>
          <p:cNvSpPr txBox="1"/>
          <p:nvPr/>
        </p:nvSpPr>
        <p:spPr>
          <a:xfrm>
            <a:off x="719666" y="348786"/>
            <a:ext cx="10752667" cy="500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Не забыть включить запись!</a:t>
            </a:r>
            <a:endParaRPr/>
          </a:p>
        </p:txBody>
      </p:sp>
      <p:pic>
        <p:nvPicPr>
          <p:cNvPr id="210" name="Google Shape;210;p26" descr="Изображение выглядит как внешний&#10;&#10;Автоматически созданное описание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09663" y="1914705"/>
            <a:ext cx="3972674" cy="3967916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26"/>
          <p:cNvSpPr txBox="1">
            <a:spLocks noGrp="1"/>
          </p:cNvSpPr>
          <p:nvPr>
            <p:ph type="sldNum" idx="4294967295"/>
          </p:nvPr>
        </p:nvSpPr>
        <p:spPr>
          <a:xfrm>
            <a:off x="0" y="6600825"/>
            <a:ext cx="348300" cy="1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t>5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p28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28"/>
          <p:cNvSpPr txBox="1"/>
          <p:nvPr/>
        </p:nvSpPr>
        <p:spPr>
          <a:xfrm>
            <a:off x="719666" y="348786"/>
            <a:ext cx="10752667" cy="500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lnSpc>
                <a:spcPct val="90000"/>
              </a:lnSpc>
              <a:buSzPts val="4500"/>
            </a:pPr>
            <a:r>
              <a:rPr lang="ru-RU" sz="4500" b="1" dirty="0" smtClean="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Коллекции</a:t>
            </a:r>
            <a:endParaRPr/>
          </a:p>
        </p:txBody>
      </p:sp>
      <p:sp>
        <p:nvSpPr>
          <p:cNvPr id="229" name="Google Shape;229;p28"/>
          <p:cNvSpPr/>
          <p:nvPr/>
        </p:nvSpPr>
        <p:spPr>
          <a:xfrm>
            <a:off x="2738414" y="3071810"/>
            <a:ext cx="69444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ru-RU" sz="3600" dirty="0" smtClean="0"/>
              <a:t>Что такое коллекция?</a:t>
            </a:r>
            <a:endParaRPr sz="36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2" name="Google Shape;232;p28"/>
          <p:cNvSpPr txBox="1">
            <a:spLocks noGrp="1"/>
          </p:cNvSpPr>
          <p:nvPr>
            <p:ph type="sldNum" idx="4294967295"/>
          </p:nvPr>
        </p:nvSpPr>
        <p:spPr>
          <a:xfrm>
            <a:off x="0" y="6600825"/>
            <a:ext cx="348300" cy="1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t>6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Google Shape;239;p29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29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 dirty="0" err="1" smtClean="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Типы</a:t>
            </a:r>
            <a:r>
              <a:rPr lang="en-US" sz="4500" b="1" dirty="0" smtClean="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 </a:t>
            </a:r>
            <a:r>
              <a:rPr lang="en-US" sz="4500" b="1" dirty="0" err="1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коллекций</a:t>
            </a:r>
            <a:endParaRPr/>
          </a:p>
        </p:txBody>
      </p:sp>
      <p:sp>
        <p:nvSpPr>
          <p:cNvPr id="241" name="Google Shape;241;p29"/>
          <p:cNvSpPr/>
          <p:nvPr/>
        </p:nvSpPr>
        <p:spPr>
          <a:xfrm>
            <a:off x="2340804" y="1712170"/>
            <a:ext cx="7542000" cy="1326000"/>
          </a:xfrm>
          <a:prstGeom prst="rect">
            <a:avLst/>
          </a:prstGeom>
          <a:solidFill>
            <a:srgbClr val="93C47D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2" name="Google Shape;242;p29"/>
          <p:cNvSpPr/>
          <p:nvPr/>
        </p:nvSpPr>
        <p:spPr>
          <a:xfrm>
            <a:off x="2691475" y="2021175"/>
            <a:ext cx="69444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Массив</a:t>
            </a:r>
            <a:endParaRPr sz="36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43" name="Google Shape;243;p29"/>
          <p:cNvSpPr/>
          <p:nvPr/>
        </p:nvSpPr>
        <p:spPr>
          <a:xfrm>
            <a:off x="2340804" y="3304914"/>
            <a:ext cx="7542000" cy="13260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4" name="Google Shape;244;p29"/>
          <p:cNvSpPr/>
          <p:nvPr/>
        </p:nvSpPr>
        <p:spPr>
          <a:xfrm>
            <a:off x="2691249" y="3460025"/>
            <a:ext cx="6944400" cy="10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Список</a:t>
            </a:r>
            <a:endParaRPr sz="36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45" name="Google Shape;245;p29"/>
          <p:cNvSpPr txBox="1">
            <a:spLocks noGrp="1"/>
          </p:cNvSpPr>
          <p:nvPr>
            <p:ph type="sldNum" idx="4294967295"/>
          </p:nvPr>
        </p:nvSpPr>
        <p:spPr>
          <a:xfrm>
            <a:off x="0" y="6600825"/>
            <a:ext cx="348300" cy="1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t>7</a:t>
            </a:fld>
            <a:endParaRPr/>
          </a:p>
        </p:txBody>
      </p:sp>
      <p:sp>
        <p:nvSpPr>
          <p:cNvPr id="246" name="Google Shape;246;p29"/>
          <p:cNvSpPr/>
          <p:nvPr/>
        </p:nvSpPr>
        <p:spPr>
          <a:xfrm>
            <a:off x="2340804" y="5002105"/>
            <a:ext cx="7542000" cy="13260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7" name="Google Shape;247;p29"/>
          <p:cNvSpPr/>
          <p:nvPr/>
        </p:nvSpPr>
        <p:spPr>
          <a:xfrm>
            <a:off x="2691199" y="5311100"/>
            <a:ext cx="69444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Связный список</a:t>
            </a:r>
            <a:endParaRPr sz="3600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0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ru-RU" sz="3600" b="0" i="0" u="none" strike="noStrike" cap="none" dirty="0" smtClean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Что такое массив</a:t>
            </a:r>
            <a:endParaRPr sz="3600" b="0" i="0" u="none" strike="noStrike" cap="none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595274" y="1643050"/>
            <a:ext cx="1100145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 latinLnBrk="0"/>
            <a:r>
              <a:rPr lang="ru-RU" sz="2400" b="1" dirty="0" smtClean="0"/>
              <a:t>Массив</a:t>
            </a:r>
            <a:r>
              <a:rPr lang="ru-RU" sz="2400" dirty="0" smtClean="0"/>
              <a:t> — это </a:t>
            </a:r>
            <a:r>
              <a:rPr lang="ru-RU" sz="2400" b="1" dirty="0" smtClean="0"/>
              <a:t>структура данных</a:t>
            </a:r>
            <a:r>
              <a:rPr lang="ru-RU" sz="2400" dirty="0" smtClean="0"/>
              <a:t> фиксированной длины для хранения упорядоченного набора элементов. Элементы при этом должны относиться к одному типу данных. </a:t>
            </a:r>
          </a:p>
          <a:p>
            <a:pPr fontAlgn="base"/>
            <a:r>
              <a:rPr lang="ru-RU" sz="2400" dirty="0" smtClean="0"/>
              <a:t>Элементы массива физически хранятся в </a:t>
            </a:r>
            <a:r>
              <a:rPr lang="ru-RU" sz="2400" b="1" dirty="0" smtClean="0"/>
              <a:t>соседних ячейках памяти</a:t>
            </a:r>
            <a:r>
              <a:rPr lang="ru-RU" sz="2400" dirty="0" smtClean="0"/>
              <a:t>. К каждому из них можно обратиться по </a:t>
            </a:r>
            <a:r>
              <a:rPr lang="ru-RU" sz="2400" b="1" dirty="0" smtClean="0"/>
              <a:t>индексу</a:t>
            </a:r>
            <a:r>
              <a:rPr lang="ru-RU" sz="2400" dirty="0" smtClean="0"/>
              <a:t>.</a:t>
            </a:r>
          </a:p>
          <a:p>
            <a:pPr fontAlgn="base"/>
            <a:r>
              <a:rPr lang="ru-RU" sz="2400" dirty="0" smtClean="0"/>
              <a:t>Элементы массива идут друг за другом в памяти.</a:t>
            </a:r>
            <a:endParaRPr lang="ru-RU" sz="2000" dirty="0"/>
          </a:p>
        </p:txBody>
      </p:sp>
      <p:pic>
        <p:nvPicPr>
          <p:cNvPr id="20484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52530" y="4000504"/>
            <a:ext cx="9034475" cy="24981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0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ru-RU" sz="3600" b="0" i="0" u="none" strike="noStrike" cap="none" dirty="0" smtClean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Вычислительная сложность в массивах</a:t>
            </a:r>
            <a:endParaRPr sz="3600" b="0" i="0" u="none" strike="noStrike" cap="none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595274" y="1643051"/>
            <a:ext cx="11001452" cy="26161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 latinLnBrk="0"/>
            <a:r>
              <a:rPr lang="ru-RU" sz="2400" dirty="0" smtClean="0"/>
              <a:t>Вычислительная сложность массива:</a:t>
            </a:r>
          </a:p>
          <a:p>
            <a:pPr marL="457200" indent="-457200" fontAlgn="base" latinLnBrk="0">
              <a:buFont typeface="+mj-lt"/>
              <a:buAutoNum type="arabicPeriod"/>
            </a:pPr>
            <a:r>
              <a:rPr lang="ru-RU" sz="2400" dirty="0" smtClean="0"/>
              <a:t>Индексация – О(1)</a:t>
            </a:r>
            <a:r>
              <a:rPr lang="en-US" sz="2400" dirty="0" smtClean="0"/>
              <a:t>.</a:t>
            </a:r>
            <a:r>
              <a:rPr lang="ru-RU" sz="2400" dirty="0" smtClean="0"/>
              <a:t> </a:t>
            </a:r>
            <a:endParaRPr lang="en-US" sz="2400" dirty="0" smtClean="0"/>
          </a:p>
          <a:p>
            <a:pPr marL="457200" lvl="3" indent="-457200" fontAlgn="base"/>
            <a:r>
              <a:rPr lang="ru-RU" sz="2400" dirty="0" smtClean="0"/>
              <a:t>Пояснение: </a:t>
            </a:r>
            <a:r>
              <a:rPr lang="en-US" sz="2400" dirty="0" smtClean="0"/>
              <a:t>address</a:t>
            </a:r>
            <a:r>
              <a:rPr lang="ru-RU" sz="2400" dirty="0" smtClean="0"/>
              <a:t> = </a:t>
            </a:r>
            <a:r>
              <a:rPr lang="en-US" sz="2400" dirty="0" smtClean="0"/>
              <a:t>array[0]</a:t>
            </a:r>
            <a:r>
              <a:rPr lang="ru-RU" sz="2400" dirty="0" smtClean="0"/>
              <a:t> + </a:t>
            </a:r>
            <a:r>
              <a:rPr lang="en-US" sz="2400" dirty="0" smtClean="0"/>
              <a:t>n*</a:t>
            </a:r>
            <a:r>
              <a:rPr lang="en-US" sz="2400" dirty="0" err="1" smtClean="0"/>
              <a:t>sizeof</a:t>
            </a:r>
            <a:r>
              <a:rPr lang="en-US" sz="2400" dirty="0" smtClean="0"/>
              <a:t>(object) </a:t>
            </a:r>
            <a:endParaRPr lang="ru-RU" sz="2400" dirty="0" smtClean="0"/>
          </a:p>
          <a:p>
            <a:pPr marL="457200" indent="-457200" fontAlgn="base" latinLnBrk="0">
              <a:buFont typeface="+mj-lt"/>
              <a:buAutoNum type="arabicPeriod"/>
            </a:pPr>
            <a:r>
              <a:rPr lang="ru-RU" sz="2400" dirty="0" smtClean="0"/>
              <a:t>Поиск – О(</a:t>
            </a:r>
            <a:r>
              <a:rPr lang="en-US" sz="2400" dirty="0" smtClean="0"/>
              <a:t>n</a:t>
            </a:r>
            <a:r>
              <a:rPr lang="ru-RU" sz="2400" dirty="0" smtClean="0"/>
              <a:t>). Требуется перебрать все элементы.</a:t>
            </a:r>
          </a:p>
          <a:p>
            <a:pPr marL="457200" indent="-457200" fontAlgn="base" latinLnBrk="0">
              <a:buFont typeface="+mj-lt"/>
              <a:buAutoNum type="arabicPeriod"/>
            </a:pPr>
            <a:r>
              <a:rPr lang="ru-RU" sz="2400" dirty="0" smtClean="0"/>
              <a:t>Вставка – не применимо.</a:t>
            </a:r>
          </a:p>
          <a:p>
            <a:pPr marL="457200" indent="-457200" fontAlgn="base" latinLnBrk="0">
              <a:buFont typeface="+mj-lt"/>
              <a:buAutoNum type="arabicPeriod"/>
            </a:pPr>
            <a:r>
              <a:rPr lang="ru-RU" sz="2400" dirty="0" smtClean="0"/>
              <a:t>Удаление – не применимо.</a:t>
            </a:r>
          </a:p>
          <a:p>
            <a:pPr fontAlgn="base" latinLnBrk="0"/>
            <a:endParaRPr lang="ru-RU" sz="2000" dirty="0"/>
          </a:p>
        </p:txBody>
      </p:sp>
      <p:pic>
        <p:nvPicPr>
          <p:cNvPr id="5837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666976" y="4429132"/>
            <a:ext cx="7362825" cy="1352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Специальное оформление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902</TotalTime>
  <Words>624</Words>
  <Application>Microsoft Office PowerPoint</Application>
  <PresentationFormat>Широкоэкранный</PresentationFormat>
  <Paragraphs>144</Paragraphs>
  <Slides>26</Slides>
  <Notes>26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26</vt:i4>
      </vt:variant>
    </vt:vector>
  </HeadingPairs>
  <TitlesOfParts>
    <vt:vector size="35" baseType="lpstr">
      <vt:lpstr>Impact</vt:lpstr>
      <vt:lpstr>Arial</vt:lpstr>
      <vt:lpstr>Proxima Nova</vt:lpstr>
      <vt:lpstr>Times New Roman</vt:lpstr>
      <vt:lpstr>Roboto</vt:lpstr>
      <vt:lpstr>Noto Sans Symbols</vt:lpstr>
      <vt:lpstr>Avenir</vt:lpstr>
      <vt:lpstr>Calibri</vt:lpstr>
      <vt:lpstr>Специальное оформление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Слайд 1</dc:title>
  <dc:creator>pavel</dc:creator>
  <cp:lastModifiedBy>Нилов Павел Геннадьевич</cp:lastModifiedBy>
  <cp:revision>92</cp:revision>
  <dcterms:modified xsi:type="dcterms:W3CDTF">2024-09-11T15:34:43Z</dcterms:modified>
</cp:coreProperties>
</file>